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78" r:id="rId4"/>
    <p:sldId id="279" r:id="rId5"/>
    <p:sldId id="280" r:id="rId6"/>
    <p:sldId id="281" r:id="rId7"/>
    <p:sldId id="257" r:id="rId8"/>
    <p:sldId id="258" r:id="rId9"/>
    <p:sldId id="259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304" r:id="rId32"/>
    <p:sldId id="296" r:id="rId33"/>
    <p:sldId id="297" r:id="rId34"/>
    <p:sldId id="298" r:id="rId35"/>
    <p:sldId id="300" r:id="rId36"/>
    <p:sldId id="301" r:id="rId37"/>
    <p:sldId id="302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284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8" r:id="rId60"/>
    <p:sldId id="326" r:id="rId61"/>
    <p:sldId id="327" r:id="rId62"/>
    <p:sldId id="329" r:id="rId63"/>
    <p:sldId id="28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lendrapradh:Dropbox:Latex_thesis_2:Whole_genome_exome_manuscript:Tables:annonation_Gencodde_Visulaization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lendrapradh:Dropbox:Latex_thesis_2:Whole_genome_exome_manuscript:Tables:annonation_Gencodde_Visulaization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lendrapradh:Dropbox:Latex_thesis_2:Whole_genome_exome_manuscript:Tables:annonation_Gencodde_Visulaization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annonation_Gencodde_Visulaizati!$B$161</c:f>
              <c:strCache>
                <c:ptCount val="1"/>
                <c:pt idx="0">
                  <c:v>Protein_coding_Common</c:v>
                </c:pt>
              </c:strCache>
            </c:strRef>
          </c:tx>
          <c:invertIfNegative val="0"/>
          <c:cat>
            <c:strRef>
              <c:f>annonation_Gencodde_Visulaizati!$A$162:$A$176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annonation_Gencodde_Visulaizati!$B$162:$B$176</c:f>
              <c:numCache>
                <c:formatCode>#,##0</c:formatCode>
                <c:ptCount val="15"/>
                <c:pt idx="0">
                  <c:v>3762.0</c:v>
                </c:pt>
                <c:pt idx="1">
                  <c:v>414096.0</c:v>
                </c:pt>
                <c:pt idx="2" formatCode="General">
                  <c:v>588.0</c:v>
                </c:pt>
                <c:pt idx="3">
                  <c:v>25228.0</c:v>
                </c:pt>
                <c:pt idx="4">
                  <c:v>9020.0</c:v>
                </c:pt>
                <c:pt idx="5" formatCode="General">
                  <c:v>26.0</c:v>
                </c:pt>
                <c:pt idx="6">
                  <c:v>3646.0</c:v>
                </c:pt>
                <c:pt idx="7" formatCode="General">
                  <c:v>432.0</c:v>
                </c:pt>
                <c:pt idx="8">
                  <c:v>63977.0</c:v>
                </c:pt>
                <c:pt idx="9" formatCode="General">
                  <c:v>98.0</c:v>
                </c:pt>
                <c:pt idx="10" formatCode="General">
                  <c:v>97.0</c:v>
                </c:pt>
                <c:pt idx="11">
                  <c:v>19721.0</c:v>
                </c:pt>
                <c:pt idx="12" formatCode="General">
                  <c:v>51.0</c:v>
                </c:pt>
                <c:pt idx="13">
                  <c:v>1636.0</c:v>
                </c:pt>
                <c:pt idx="14">
                  <c:v>1465.0</c:v>
                </c:pt>
              </c:numCache>
            </c:numRef>
          </c:val>
        </c:ser>
        <c:ser>
          <c:idx val="1"/>
          <c:order val="1"/>
          <c:tx>
            <c:strRef>
              <c:f>annonation_Gencodde_Visulaizati!$C$161</c:f>
              <c:strCache>
                <c:ptCount val="1"/>
                <c:pt idx="0">
                  <c:v>Pseudogenes_Common</c:v>
                </c:pt>
              </c:strCache>
            </c:strRef>
          </c:tx>
          <c:invertIfNegative val="0"/>
          <c:cat>
            <c:strRef>
              <c:f>annonation_Gencodde_Visulaizati!$A$162:$A$176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annonation_Gencodde_Visulaizati!$C$162:$C$176</c:f>
              <c:numCache>
                <c:formatCode>#,##0</c:formatCode>
                <c:ptCount val="15"/>
                <c:pt idx="0" formatCode="General">
                  <c:v>122.0</c:v>
                </c:pt>
                <c:pt idx="1">
                  <c:v>4438.0</c:v>
                </c:pt>
                <c:pt idx="2" formatCode="General">
                  <c:v>10.0</c:v>
                </c:pt>
                <c:pt idx="3" formatCode="General">
                  <c:v>698.0</c:v>
                </c:pt>
                <c:pt idx="4" formatCode="General">
                  <c:v>114.0</c:v>
                </c:pt>
                <c:pt idx="5" formatCode="General">
                  <c:v>1.0</c:v>
                </c:pt>
                <c:pt idx="6" formatCode="General">
                  <c:v>114.0</c:v>
                </c:pt>
                <c:pt idx="7" formatCode="General">
                  <c:v>2.0</c:v>
                </c:pt>
                <c:pt idx="8" formatCode="General">
                  <c:v>852.0</c:v>
                </c:pt>
                <c:pt idx="9" formatCode="General">
                  <c:v>3.0</c:v>
                </c:pt>
                <c:pt idx="10" formatCode="General">
                  <c:v>2.0</c:v>
                </c:pt>
                <c:pt idx="11" formatCode="General">
                  <c:v>308.0</c:v>
                </c:pt>
                <c:pt idx="12" formatCode="General">
                  <c:v>1.0</c:v>
                </c:pt>
                <c:pt idx="13" formatCode="General">
                  <c:v>13.0</c:v>
                </c:pt>
                <c:pt idx="14" formatCode="General">
                  <c:v>15.0</c:v>
                </c:pt>
              </c:numCache>
            </c:numRef>
          </c:val>
        </c:ser>
        <c:ser>
          <c:idx val="2"/>
          <c:order val="2"/>
          <c:tx>
            <c:strRef>
              <c:f>annonation_Gencodde_Visulaizati!$D$161</c:f>
              <c:strCache>
                <c:ptCount val="1"/>
                <c:pt idx="0">
                  <c:v>Intergenic_Common</c:v>
                </c:pt>
              </c:strCache>
            </c:strRef>
          </c:tx>
          <c:invertIfNegative val="0"/>
          <c:cat>
            <c:strRef>
              <c:f>annonation_Gencodde_Visulaizati!$A$162:$A$176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annonation_Gencodde_Visulaizati!$D$162:$D$176</c:f>
              <c:numCache>
                <c:formatCode>#,##0</c:formatCode>
                <c:ptCount val="15"/>
                <c:pt idx="0">
                  <c:v>2884.0</c:v>
                </c:pt>
                <c:pt idx="1">
                  <c:v>209843.0</c:v>
                </c:pt>
                <c:pt idx="2" formatCode="General">
                  <c:v>220.0</c:v>
                </c:pt>
                <c:pt idx="3">
                  <c:v>30278.0</c:v>
                </c:pt>
                <c:pt idx="4">
                  <c:v>3307.0</c:v>
                </c:pt>
                <c:pt idx="5" formatCode="General">
                  <c:v>15.0</c:v>
                </c:pt>
                <c:pt idx="6">
                  <c:v>4257.0</c:v>
                </c:pt>
                <c:pt idx="7" formatCode="General">
                  <c:v>86.0</c:v>
                </c:pt>
                <c:pt idx="8">
                  <c:v>37316.0</c:v>
                </c:pt>
                <c:pt idx="9" formatCode="General">
                  <c:v>41.0</c:v>
                </c:pt>
                <c:pt idx="10" formatCode="General">
                  <c:v>26.0</c:v>
                </c:pt>
                <c:pt idx="11">
                  <c:v>12359.0</c:v>
                </c:pt>
                <c:pt idx="12" formatCode="General">
                  <c:v>29.0</c:v>
                </c:pt>
                <c:pt idx="13" formatCode="General">
                  <c:v>389.0</c:v>
                </c:pt>
                <c:pt idx="14" formatCode="General">
                  <c:v>364.0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026056"/>
        <c:axId val="-2094023080"/>
      </c:barChart>
      <c:catAx>
        <c:axId val="-20940260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4023080"/>
        <c:crosses val="autoZero"/>
        <c:auto val="1"/>
        <c:lblAlgn val="ctr"/>
        <c:lblOffset val="100"/>
        <c:noMultiLvlLbl val="0"/>
      </c:catAx>
      <c:valAx>
        <c:axId val="-2094023080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20940260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annonation_Gencodde_Visulaizati!$B$215</c:f>
              <c:strCache>
                <c:ptCount val="1"/>
                <c:pt idx="0">
                  <c:v>Protein_coding_LF</c:v>
                </c:pt>
              </c:strCache>
            </c:strRef>
          </c:tx>
          <c:invertIfNegative val="0"/>
          <c:cat>
            <c:strRef>
              <c:f>annonation_Gencodde_Visulaizati!$A$216:$A$230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annonation_Gencodde_Visulaizati!$B$216:$B$230</c:f>
              <c:numCache>
                <c:formatCode>#,##0</c:formatCode>
                <c:ptCount val="15"/>
                <c:pt idx="0">
                  <c:v>1792.0</c:v>
                </c:pt>
                <c:pt idx="1">
                  <c:v>188217.0</c:v>
                </c:pt>
                <c:pt idx="2" formatCode="General">
                  <c:v>374.0</c:v>
                </c:pt>
                <c:pt idx="3">
                  <c:v>10807.0</c:v>
                </c:pt>
                <c:pt idx="4">
                  <c:v>4423.0</c:v>
                </c:pt>
                <c:pt idx="5" formatCode="General">
                  <c:v>25.0</c:v>
                </c:pt>
                <c:pt idx="6">
                  <c:v>1691.0</c:v>
                </c:pt>
                <c:pt idx="7" formatCode="General">
                  <c:v>270.0</c:v>
                </c:pt>
                <c:pt idx="8">
                  <c:v>29337.0</c:v>
                </c:pt>
                <c:pt idx="9" formatCode="General">
                  <c:v>65.0</c:v>
                </c:pt>
                <c:pt idx="10" formatCode="General">
                  <c:v>65.0</c:v>
                </c:pt>
                <c:pt idx="11">
                  <c:v>9852.0</c:v>
                </c:pt>
                <c:pt idx="12" formatCode="General">
                  <c:v>23.0</c:v>
                </c:pt>
                <c:pt idx="13">
                  <c:v>1037.0</c:v>
                </c:pt>
                <c:pt idx="14" formatCode="General">
                  <c:v>900.0</c:v>
                </c:pt>
              </c:numCache>
            </c:numRef>
          </c:val>
        </c:ser>
        <c:ser>
          <c:idx val="1"/>
          <c:order val="1"/>
          <c:tx>
            <c:strRef>
              <c:f>annonation_Gencodde_Visulaizati!$C$215</c:f>
              <c:strCache>
                <c:ptCount val="1"/>
                <c:pt idx="0">
                  <c:v>Pseudogenes_LF</c:v>
                </c:pt>
              </c:strCache>
            </c:strRef>
          </c:tx>
          <c:invertIfNegative val="0"/>
          <c:cat>
            <c:strRef>
              <c:f>annonation_Gencodde_Visulaizati!$A$216:$A$230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annonation_Gencodde_Visulaizati!$C$216:$C$230</c:f>
              <c:numCache>
                <c:formatCode>#,##0</c:formatCode>
                <c:ptCount val="15"/>
                <c:pt idx="0" formatCode="General">
                  <c:v>39.0</c:v>
                </c:pt>
                <c:pt idx="1">
                  <c:v>1650.0</c:v>
                </c:pt>
                <c:pt idx="2" formatCode="General">
                  <c:v>7.0</c:v>
                </c:pt>
                <c:pt idx="3" formatCode="General">
                  <c:v>238.0</c:v>
                </c:pt>
                <c:pt idx="4" formatCode="General">
                  <c:v>44.0</c:v>
                </c:pt>
                <c:pt idx="5" formatCode="General">
                  <c:v>1.0</c:v>
                </c:pt>
                <c:pt idx="6" formatCode="General">
                  <c:v>52.0</c:v>
                </c:pt>
                <c:pt idx="7" formatCode="General">
                  <c:v>2.0</c:v>
                </c:pt>
                <c:pt idx="8" formatCode="General">
                  <c:v>311.0</c:v>
                </c:pt>
                <c:pt idx="9" formatCode="General">
                  <c:v>1.0</c:v>
                </c:pt>
                <c:pt idx="10" formatCode="General">
                  <c:v>0.0</c:v>
                </c:pt>
                <c:pt idx="11" formatCode="General">
                  <c:v>129.0</c:v>
                </c:pt>
                <c:pt idx="12" formatCode="General">
                  <c:v>4.0</c:v>
                </c:pt>
                <c:pt idx="13" formatCode="General">
                  <c:v>6.0</c:v>
                </c:pt>
                <c:pt idx="14" formatCode="General">
                  <c:v>4.0</c:v>
                </c:pt>
              </c:numCache>
            </c:numRef>
          </c:val>
        </c:ser>
        <c:ser>
          <c:idx val="2"/>
          <c:order val="2"/>
          <c:tx>
            <c:strRef>
              <c:f>annonation_Gencodde_Visulaizati!$D$215</c:f>
              <c:strCache>
                <c:ptCount val="1"/>
                <c:pt idx="0">
                  <c:v>Intergenic_LF</c:v>
                </c:pt>
              </c:strCache>
            </c:strRef>
          </c:tx>
          <c:invertIfNegative val="0"/>
          <c:cat>
            <c:strRef>
              <c:f>annonation_Gencodde_Visulaizati!$A$216:$A$230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annonation_Gencodde_Visulaizati!$D$216:$D$230</c:f>
              <c:numCache>
                <c:formatCode>#,##0</c:formatCode>
                <c:ptCount val="15"/>
                <c:pt idx="0">
                  <c:v>1227.0</c:v>
                </c:pt>
                <c:pt idx="1">
                  <c:v>84059.0</c:v>
                </c:pt>
                <c:pt idx="2" formatCode="General">
                  <c:v>84.0</c:v>
                </c:pt>
                <c:pt idx="3">
                  <c:v>11910.0</c:v>
                </c:pt>
                <c:pt idx="4">
                  <c:v>1487.0</c:v>
                </c:pt>
                <c:pt idx="5" formatCode="General">
                  <c:v>6.0</c:v>
                </c:pt>
                <c:pt idx="6">
                  <c:v>1760.0</c:v>
                </c:pt>
                <c:pt idx="7" formatCode="General">
                  <c:v>40.0</c:v>
                </c:pt>
                <c:pt idx="8">
                  <c:v>15432.0</c:v>
                </c:pt>
                <c:pt idx="9" formatCode="General">
                  <c:v>20.0</c:v>
                </c:pt>
                <c:pt idx="10" formatCode="General">
                  <c:v>8.0</c:v>
                </c:pt>
                <c:pt idx="11">
                  <c:v>5502.0</c:v>
                </c:pt>
                <c:pt idx="12" formatCode="General">
                  <c:v>16.0</c:v>
                </c:pt>
                <c:pt idx="13" formatCode="General">
                  <c:v>203.0</c:v>
                </c:pt>
                <c:pt idx="14" formatCode="General">
                  <c:v>233.0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5430168"/>
        <c:axId val="-2125427192"/>
      </c:barChart>
      <c:catAx>
        <c:axId val="-21254301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5427192"/>
        <c:crosses val="autoZero"/>
        <c:auto val="1"/>
        <c:lblAlgn val="ctr"/>
        <c:lblOffset val="100"/>
        <c:noMultiLvlLbl val="0"/>
      </c:catAx>
      <c:valAx>
        <c:axId val="-212542719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21254301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annonation_Gencodde_Visulaizati!$B$264</c:f>
              <c:strCache>
                <c:ptCount val="1"/>
                <c:pt idx="0">
                  <c:v>Protein_coding_Rare</c:v>
                </c:pt>
              </c:strCache>
            </c:strRef>
          </c:tx>
          <c:invertIfNegative val="0"/>
          <c:cat>
            <c:strRef>
              <c:f>annonation_Gencodde_Visulaizati!$A$265:$A$279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annonation_Gencodde_Visulaizati!$B$265:$B$279</c:f>
              <c:numCache>
                <c:formatCode>#,##0</c:formatCode>
                <c:ptCount val="15"/>
                <c:pt idx="0" formatCode="General">
                  <c:v>790.0</c:v>
                </c:pt>
                <c:pt idx="1">
                  <c:v>78450.0</c:v>
                </c:pt>
                <c:pt idx="2" formatCode="General">
                  <c:v>292.0</c:v>
                </c:pt>
                <c:pt idx="3">
                  <c:v>4846.0</c:v>
                </c:pt>
                <c:pt idx="4">
                  <c:v>1990.0</c:v>
                </c:pt>
                <c:pt idx="5" formatCode="General">
                  <c:v>4.0</c:v>
                </c:pt>
                <c:pt idx="6" formatCode="General">
                  <c:v>841.0</c:v>
                </c:pt>
                <c:pt idx="7" formatCode="General">
                  <c:v>173.0</c:v>
                </c:pt>
                <c:pt idx="8">
                  <c:v>13256.0</c:v>
                </c:pt>
                <c:pt idx="9" formatCode="General">
                  <c:v>36.0</c:v>
                </c:pt>
                <c:pt idx="10" formatCode="General">
                  <c:v>30.0</c:v>
                </c:pt>
                <c:pt idx="11">
                  <c:v>4522.0</c:v>
                </c:pt>
                <c:pt idx="12" formatCode="General">
                  <c:v>18.0</c:v>
                </c:pt>
                <c:pt idx="13" formatCode="General">
                  <c:v>483.0</c:v>
                </c:pt>
                <c:pt idx="14" formatCode="General">
                  <c:v>432.0</c:v>
                </c:pt>
              </c:numCache>
            </c:numRef>
          </c:val>
        </c:ser>
        <c:ser>
          <c:idx val="1"/>
          <c:order val="1"/>
          <c:tx>
            <c:strRef>
              <c:f>annonation_Gencodde_Visulaizati!$C$264</c:f>
              <c:strCache>
                <c:ptCount val="1"/>
                <c:pt idx="0">
                  <c:v>Pseudogenes_Rare</c:v>
                </c:pt>
              </c:strCache>
            </c:strRef>
          </c:tx>
          <c:invertIfNegative val="0"/>
          <c:cat>
            <c:strRef>
              <c:f>annonation_Gencodde_Visulaizati!$A$265:$A$279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annonation_Gencodde_Visulaizati!$C$265:$C$279</c:f>
              <c:numCache>
                <c:formatCode>General</c:formatCode>
                <c:ptCount val="15"/>
                <c:pt idx="0">
                  <c:v>17.0</c:v>
                </c:pt>
                <c:pt idx="1">
                  <c:v>692.0</c:v>
                </c:pt>
                <c:pt idx="2">
                  <c:v>2.0</c:v>
                </c:pt>
                <c:pt idx="3">
                  <c:v>105.0</c:v>
                </c:pt>
                <c:pt idx="4">
                  <c:v>22.0</c:v>
                </c:pt>
                <c:pt idx="5">
                  <c:v>0.0</c:v>
                </c:pt>
                <c:pt idx="6">
                  <c:v>16.0</c:v>
                </c:pt>
                <c:pt idx="7">
                  <c:v>0.0</c:v>
                </c:pt>
                <c:pt idx="8">
                  <c:v>96.0</c:v>
                </c:pt>
                <c:pt idx="9">
                  <c:v>0.0</c:v>
                </c:pt>
                <c:pt idx="10">
                  <c:v>0.0</c:v>
                </c:pt>
                <c:pt idx="11">
                  <c:v>53.0</c:v>
                </c:pt>
                <c:pt idx="12">
                  <c:v>0.0</c:v>
                </c:pt>
                <c:pt idx="13">
                  <c:v>2.0</c:v>
                </c:pt>
                <c:pt idx="14">
                  <c:v>3.0</c:v>
                </c:pt>
              </c:numCache>
            </c:numRef>
          </c:val>
        </c:ser>
        <c:ser>
          <c:idx val="2"/>
          <c:order val="2"/>
          <c:tx>
            <c:strRef>
              <c:f>annonation_Gencodde_Visulaizati!$D$264</c:f>
              <c:strCache>
                <c:ptCount val="1"/>
                <c:pt idx="0">
                  <c:v>Intergenic_Rare</c:v>
                </c:pt>
              </c:strCache>
            </c:strRef>
          </c:tx>
          <c:invertIfNegative val="0"/>
          <c:cat>
            <c:strRef>
              <c:f>annonation_Gencodde_Visulaizati!$A$265:$A$279</c:f>
              <c:strCache>
                <c:ptCount val="15"/>
                <c:pt idx="0">
                  <c:v>DNAISE1</c:v>
                </c:pt>
                <c:pt idx="1">
                  <c:v>HM</c:v>
                </c:pt>
                <c:pt idx="2">
                  <c:v>FANTOM5</c:v>
                </c:pt>
                <c:pt idx="3">
                  <c:v>TF</c:v>
                </c:pt>
                <c:pt idx="4">
                  <c:v>DNAISE1+HM</c:v>
                </c:pt>
                <c:pt idx="5">
                  <c:v>DNAISE1+FANTOM5</c:v>
                </c:pt>
                <c:pt idx="6">
                  <c:v>DNAISE1+TF</c:v>
                </c:pt>
                <c:pt idx="7">
                  <c:v>HM+FANTOM5</c:v>
                </c:pt>
                <c:pt idx="8">
                  <c:v>HM+TF</c:v>
                </c:pt>
                <c:pt idx="9">
                  <c:v>FANTOM5+TF</c:v>
                </c:pt>
                <c:pt idx="10">
                  <c:v>DNAISE1+HM+FANTOM5</c:v>
                </c:pt>
                <c:pt idx="11">
                  <c:v>DNAISE1+HM+TF</c:v>
                </c:pt>
                <c:pt idx="12">
                  <c:v>DNAISE1+FANTOM5+TF</c:v>
                </c:pt>
                <c:pt idx="13">
                  <c:v>HM+FANTOM5+TF</c:v>
                </c:pt>
                <c:pt idx="14">
                  <c:v>DNAISE1+HM+FANTOM5+TF</c:v>
                </c:pt>
              </c:strCache>
            </c:strRef>
          </c:cat>
          <c:val>
            <c:numRef>
              <c:f>annonation_Gencodde_Visulaizati!$D$265:$D$279</c:f>
              <c:numCache>
                <c:formatCode>#,##0</c:formatCode>
                <c:ptCount val="15"/>
                <c:pt idx="0" formatCode="General">
                  <c:v>515.0</c:v>
                </c:pt>
                <c:pt idx="1">
                  <c:v>32547.0</c:v>
                </c:pt>
                <c:pt idx="2" formatCode="General">
                  <c:v>49.0</c:v>
                </c:pt>
                <c:pt idx="3">
                  <c:v>4723.0</c:v>
                </c:pt>
                <c:pt idx="4" formatCode="General">
                  <c:v>597.0</c:v>
                </c:pt>
                <c:pt idx="5" formatCode="General">
                  <c:v>4.0</c:v>
                </c:pt>
                <c:pt idx="6" formatCode="General">
                  <c:v>708.0</c:v>
                </c:pt>
                <c:pt idx="7" formatCode="General">
                  <c:v>18.0</c:v>
                </c:pt>
                <c:pt idx="8">
                  <c:v>6733.0</c:v>
                </c:pt>
                <c:pt idx="9" formatCode="General">
                  <c:v>11.0</c:v>
                </c:pt>
                <c:pt idx="10" formatCode="General">
                  <c:v>4.0</c:v>
                </c:pt>
                <c:pt idx="11">
                  <c:v>2327.0</c:v>
                </c:pt>
                <c:pt idx="12" formatCode="General">
                  <c:v>9.0</c:v>
                </c:pt>
                <c:pt idx="13" formatCode="General">
                  <c:v>97.0</c:v>
                </c:pt>
                <c:pt idx="14" formatCode="General">
                  <c:v>101.0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060552"/>
        <c:axId val="-2094057576"/>
      </c:barChart>
      <c:catAx>
        <c:axId val="-209406055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4057576"/>
        <c:crosses val="autoZero"/>
        <c:auto val="1"/>
        <c:lblAlgn val="ctr"/>
        <c:lblOffset val="100"/>
        <c:noMultiLvlLbl val="0"/>
      </c:catAx>
      <c:valAx>
        <c:axId val="-2094057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406055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2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1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3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2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0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0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5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41379-57A8-0F41-BD85-6DAFB1F02120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76B94-5FC7-4D41-9B18-21D736A7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9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877" y="569814"/>
            <a:ext cx="8301892" cy="28811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Non coding regulatory variants  in </a:t>
            </a:r>
            <a:r>
              <a:rPr lang="en-US" dirty="0" err="1" smtClean="0">
                <a:solidFill>
                  <a:srgbClr val="FF0000"/>
                </a:solidFill>
              </a:rPr>
              <a:t>Myelosuppression</a:t>
            </a:r>
            <a:r>
              <a:rPr lang="en-US" dirty="0" smtClean="0">
                <a:solidFill>
                  <a:srgbClr val="FF0000"/>
                </a:solidFill>
              </a:rPr>
              <a:t> toxicity in 96 whole genome sample cohort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Sailendra Pradhananga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4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Used frequency from Sweden 1000G sample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Subset variants that are present in higher frequency in sample than 1000G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Prioritize variants based on common and rare allele frequency from </a:t>
            </a:r>
            <a:r>
              <a:rPr lang="en-US" dirty="0" err="1" smtClean="0">
                <a:solidFill>
                  <a:srgbClr val="FF0000"/>
                </a:solidFill>
              </a:rPr>
              <a:t>Swefreq</a:t>
            </a:r>
            <a:r>
              <a:rPr lang="en-US" dirty="0" smtClean="0">
                <a:solidFill>
                  <a:srgbClr val="FF0000"/>
                </a:solidFill>
              </a:rPr>
              <a:t> cohort</a:t>
            </a:r>
          </a:p>
          <a:p>
            <a:r>
              <a:rPr lang="en-US" dirty="0">
                <a:solidFill>
                  <a:srgbClr val="FF0000"/>
                </a:solidFill>
              </a:rPr>
              <a:t>Get read count status based on FANTOM5 dataset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6585" y="0"/>
            <a:ext cx="5048265" cy="534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 and LC VCF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3301" y="952310"/>
            <a:ext cx="4454834" cy="5620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Pass/LC/1000GSwe Variant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6" y="2069967"/>
            <a:ext cx="3366930" cy="587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Rare variants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32143" y="2073589"/>
            <a:ext cx="3467111" cy="587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Common variants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6" y="3851214"/>
            <a:ext cx="3809792" cy="6854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 -TF/ENHANCER RARE VARIANTS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2714" y="3851214"/>
            <a:ext cx="4001286" cy="6854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ENC-TF/ENHANCER COMMON VARIANTS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66586" y="3023969"/>
            <a:ext cx="5210136" cy="5614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Combined set of ENCODE TF/histone modification markers GM12848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  <a:endCxn id="5" idx="0"/>
          </p:cNvCxnSpPr>
          <p:nvPr/>
        </p:nvCxnSpPr>
        <p:spPr>
          <a:xfrm>
            <a:off x="4490718" y="534226"/>
            <a:ext cx="0" cy="4180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651335" y="4950356"/>
            <a:ext cx="4066800" cy="6854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FANTOM5 DATASET GM12848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014208" y="6172578"/>
            <a:ext cx="3804750" cy="6791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FAM-ENC TF/ENHANCER COMMON VARIANTS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27202" y="6166278"/>
            <a:ext cx="3678765" cy="68542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FAM-ENC TF/ENHANCER RARE VARIANTS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5" idx="2"/>
            <a:endCxn id="6" idx="0"/>
          </p:cNvCxnSpPr>
          <p:nvPr/>
        </p:nvCxnSpPr>
        <p:spPr>
          <a:xfrm flipH="1">
            <a:off x="1684071" y="1514368"/>
            <a:ext cx="2806647" cy="55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2"/>
            <a:endCxn id="7" idx="0"/>
          </p:cNvCxnSpPr>
          <p:nvPr/>
        </p:nvCxnSpPr>
        <p:spPr>
          <a:xfrm>
            <a:off x="4490718" y="1514368"/>
            <a:ext cx="2874981" cy="559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16200000" flipH="1">
            <a:off x="6737745" y="3099597"/>
            <a:ext cx="1255908" cy="377956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8" idx="2"/>
          </p:cNvCxnSpPr>
          <p:nvPr/>
        </p:nvCxnSpPr>
        <p:spPr>
          <a:xfrm rot="16200000" flipH="1">
            <a:off x="1463597" y="4978540"/>
            <a:ext cx="1629642" cy="745833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9" idx="2"/>
          </p:cNvCxnSpPr>
          <p:nvPr/>
        </p:nvCxnSpPr>
        <p:spPr>
          <a:xfrm rot="5400000">
            <a:off x="6115925" y="5138846"/>
            <a:ext cx="1629642" cy="425222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05501" y="554385"/>
            <a:ext cx="551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Annotate variants with </a:t>
            </a:r>
            <a:r>
              <a:rPr lang="en-US" sz="1200" dirty="0" err="1" smtClean="0"/>
              <a:t>Swe</a:t>
            </a:r>
            <a:r>
              <a:rPr lang="en-US" sz="1200" dirty="0" smtClean="0"/>
              <a:t> 1000 data 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389894" y="1765126"/>
            <a:ext cx="3785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Subset  variant into common and rare based on MAF 0.05</a:t>
            </a:r>
            <a:endParaRPr 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3150236" y="3574215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Annotate variants from ENCODE GM12848 cell line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3334635" y="5749842"/>
            <a:ext cx="2482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Annotation with FATHOM5 DATASET 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" idx="2"/>
          </p:cNvCxnSpPr>
          <p:nvPr/>
        </p:nvCxnSpPr>
        <p:spPr>
          <a:xfrm rot="16200000" flipH="1">
            <a:off x="1228221" y="3112849"/>
            <a:ext cx="1194215" cy="28251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08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Some statistics in our passed SNP variants</a:t>
            </a:r>
            <a:endParaRPr lang="en-US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356118"/>
              </p:ext>
            </p:extLst>
          </p:nvPr>
        </p:nvGraphicFramePr>
        <p:xfrm>
          <a:off x="1290556" y="1730823"/>
          <a:ext cx="6657632" cy="217335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28816"/>
                <a:gridCol w="3328816"/>
              </a:tblGrid>
              <a:tr h="425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Variants in toxicity cohort passed and low complexity removed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 smtClean="0">
                          <a:effectLst/>
                        </a:rPr>
                        <a:t>11805808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</a:tr>
              <a:tr h="425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number of variants present only in 1 individuals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 smtClean="0">
                          <a:effectLst/>
                        </a:rPr>
                        <a:t>3048914 (25.82%)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</a:tr>
              <a:tr h="416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Singleton/private variants in our cohort SNP (het)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 smtClean="0">
                          <a:effectLst/>
                        </a:rPr>
                        <a:t>2992133 (25.34% )</a:t>
                      </a:r>
                      <a:r>
                        <a:rPr lang="is-IS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is-IS" sz="1200" u="none" strike="noStrike" dirty="0" smtClean="0">
                          <a:effectLst/>
                        </a:rPr>
                        <a:t> 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</a:tr>
              <a:tr h="4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Variants present only in 1 individual (homo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 smtClean="0">
                          <a:effectLst/>
                        </a:rPr>
                        <a:t>56768  (0.48%)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</a:tr>
              <a:tr h="416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Variants shared at least by 2 individuals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 dirty="0" smtClean="0">
                          <a:effectLst/>
                        </a:rPr>
                        <a:t>8756894 (74.17% )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52" y="4362901"/>
            <a:ext cx="374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Variants in 1000G_Sweden 30663042 </a:t>
            </a:r>
          </a:p>
        </p:txBody>
      </p:sp>
    </p:spTree>
    <p:extLst>
      <p:ext uri="{BB962C8B-B14F-4D97-AF65-F5344CB8AC3E}">
        <p14:creationId xmlns:p14="http://schemas.microsoft.com/office/powerpoint/2010/main" val="204817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SwedFreq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Sample Cohort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438491"/>
              </p:ext>
            </p:extLst>
          </p:nvPr>
        </p:nvGraphicFramePr>
        <p:xfrm>
          <a:off x="457200" y="1600200"/>
          <a:ext cx="8229600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number of</a:t>
                      </a:r>
                      <a:r>
                        <a:rPr lang="en-US" baseline="0" dirty="0" smtClean="0"/>
                        <a:t> variants in b</a:t>
                      </a:r>
                      <a:r>
                        <a:rPr lang="en-US" dirty="0" smtClean="0"/>
                        <a:t>oth</a:t>
                      </a:r>
                      <a:r>
                        <a:rPr lang="en-US" baseline="0" dirty="0" smtClean="0"/>
                        <a:t> dataset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10627209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Variants present only</a:t>
                      </a:r>
                      <a:r>
                        <a:rPr lang="en-US" baseline="0" dirty="0" smtClean="0"/>
                        <a:t> in sample cohort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1178599 (11.09%)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dbSNP</a:t>
                      </a:r>
                      <a:r>
                        <a:rPr lang="en-US" baseline="0" dirty="0" smtClean="0"/>
                        <a:t> (137) variants in our sample cohort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222538 (</a:t>
                      </a:r>
                      <a:r>
                        <a:rPr lang="hr-HR" dirty="0" smtClean="0"/>
                        <a:t>18.88%</a:t>
                      </a:r>
                      <a:r>
                        <a:rPr lang="cs-CZ" dirty="0" smtClean="0"/>
                        <a:t>) </a:t>
                      </a:r>
                      <a:endParaRPr lang="en-US" dirty="0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Variants exclusively present 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our sample cohort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956061  (8% of total</a:t>
                      </a:r>
                      <a:r>
                        <a:rPr lang="is-IS" baseline="0" dirty="0" smtClean="0"/>
                        <a:t> variants</a:t>
                      </a:r>
                      <a:r>
                        <a:rPr lang="is-I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9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SNP Variants exclusive to sample cohort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323835"/>
              </p:ext>
            </p:extLst>
          </p:nvPr>
        </p:nvGraphicFramePr>
        <p:xfrm>
          <a:off x="457200" y="1600200"/>
          <a:ext cx="8229600" cy="212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SNP exclusively present 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our sample cohort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956061  (8% of total</a:t>
                      </a:r>
                      <a:r>
                        <a:rPr lang="is-IS" baseline="0" dirty="0" smtClean="0"/>
                        <a:t> variants</a:t>
                      </a:r>
                      <a:r>
                        <a:rPr lang="is-I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Variants present in</a:t>
                      </a:r>
                      <a:r>
                        <a:rPr lang="en-US" baseline="0" dirty="0" smtClean="0"/>
                        <a:t> one individuals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885545 (</a:t>
                      </a:r>
                      <a:r>
                        <a:rPr lang="hr-HR" dirty="0" smtClean="0"/>
                        <a:t>92.62 %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Singleton het variants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871930  (91.20 %)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Homo</a:t>
                      </a:r>
                      <a:r>
                        <a:rPr lang="en-US" baseline="0" dirty="0" smtClean="0"/>
                        <a:t> mutant variants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17335 (</a:t>
                      </a:r>
                      <a:r>
                        <a:rPr lang="nb-NO" dirty="0" smtClean="0"/>
                        <a:t>1.81 %</a:t>
                      </a:r>
                      <a:r>
                        <a:rPr lang="is-I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Variants shared by 2 individuals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70353 (</a:t>
                      </a:r>
                      <a:r>
                        <a:rPr lang="nb-NO" dirty="0" smtClean="0"/>
                        <a:t>7.35 % 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4608" y="4577339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7 % </a:t>
            </a:r>
            <a:r>
              <a:rPr lang="nb-NO" dirty="0" err="1" smtClean="0">
                <a:solidFill>
                  <a:srgbClr val="FF0000"/>
                </a:solidFill>
              </a:rPr>
              <a:t>of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nb-NO" dirty="0" err="1" smtClean="0">
                <a:solidFill>
                  <a:srgbClr val="FF0000"/>
                </a:solidFill>
              </a:rPr>
              <a:t>the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nb-NO" dirty="0" err="1" smtClean="0">
                <a:solidFill>
                  <a:srgbClr val="FF0000"/>
                </a:solidFill>
              </a:rPr>
              <a:t>novel</a:t>
            </a:r>
            <a:r>
              <a:rPr lang="nb-NO" dirty="0" smtClean="0">
                <a:solidFill>
                  <a:srgbClr val="FF0000"/>
                </a:solidFill>
              </a:rPr>
              <a:t> variants present in </a:t>
            </a:r>
            <a:r>
              <a:rPr lang="nb-NO" dirty="0" err="1" smtClean="0">
                <a:solidFill>
                  <a:srgbClr val="FF0000"/>
                </a:solidFill>
              </a:rPr>
              <a:t>our</a:t>
            </a:r>
            <a:r>
              <a:rPr lang="nb-NO" dirty="0" smtClean="0">
                <a:solidFill>
                  <a:srgbClr val="FF0000"/>
                </a:solidFill>
              </a:rPr>
              <a:t> samples </a:t>
            </a:r>
            <a:r>
              <a:rPr lang="nb-NO" dirty="0" err="1" smtClean="0">
                <a:solidFill>
                  <a:srgbClr val="FF0000"/>
                </a:solidFill>
              </a:rPr>
              <a:t>are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nb-NO" dirty="0" err="1" smtClean="0">
                <a:solidFill>
                  <a:srgbClr val="FF0000"/>
                </a:solidFill>
              </a:rPr>
              <a:t>shared</a:t>
            </a:r>
            <a:r>
              <a:rPr lang="nb-NO" dirty="0" smtClean="0">
                <a:solidFill>
                  <a:srgbClr val="FF0000"/>
                </a:solidFill>
              </a:rPr>
              <a:t> by at </a:t>
            </a:r>
            <a:r>
              <a:rPr lang="nb-NO" dirty="0" err="1" smtClean="0">
                <a:solidFill>
                  <a:srgbClr val="FF0000"/>
                </a:solidFill>
              </a:rPr>
              <a:t>least</a:t>
            </a:r>
            <a:r>
              <a:rPr lang="nb-NO" dirty="0" smtClean="0">
                <a:solidFill>
                  <a:srgbClr val="FF0000"/>
                </a:solidFill>
              </a:rPr>
              <a:t> 2 </a:t>
            </a:r>
            <a:r>
              <a:rPr lang="nb-NO" dirty="0" err="1" smtClean="0">
                <a:solidFill>
                  <a:srgbClr val="FF0000"/>
                </a:solidFill>
              </a:rPr>
              <a:t>of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nb-NO" dirty="0" err="1" smtClean="0">
                <a:solidFill>
                  <a:srgbClr val="FF0000"/>
                </a:solidFill>
              </a:rPr>
              <a:t>individuals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92" y="5537762"/>
            <a:ext cx="5391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 regions that are unique in this region ..</a:t>
            </a:r>
          </a:p>
          <a:p>
            <a:r>
              <a:rPr lang="en-US" dirty="0" smtClean="0"/>
              <a:t>Rare variant </a:t>
            </a:r>
            <a:r>
              <a:rPr lang="en-US" dirty="0" err="1" smtClean="0"/>
              <a:t>overrepresnted</a:t>
            </a:r>
            <a:r>
              <a:rPr lang="en-US" dirty="0" smtClean="0"/>
              <a:t> to some functional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0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Rare and Common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Subdivide Pass variants </a:t>
            </a:r>
            <a:r>
              <a:rPr lang="en-US" dirty="0"/>
              <a:t>into common and rare </a:t>
            </a:r>
            <a:r>
              <a:rPr lang="en-US" dirty="0" smtClean="0"/>
              <a:t>with AF from Swed1000G.</a:t>
            </a:r>
            <a:endParaRPr lang="en-US" dirty="0"/>
          </a:p>
          <a:p>
            <a:r>
              <a:rPr lang="en-US" dirty="0" smtClean="0"/>
              <a:t> Use standard MAF of 0.05</a:t>
            </a:r>
          </a:p>
          <a:p>
            <a:r>
              <a:rPr lang="cs-CZ" dirty="0" smtClean="0"/>
              <a:t>5890015 (49.89%) --&gt;</a:t>
            </a:r>
            <a:r>
              <a:rPr lang="cs-CZ" dirty="0" smtClean="0">
                <a:sym typeface="Wingdings"/>
              </a:rPr>
              <a:t> </a:t>
            </a:r>
            <a:r>
              <a:rPr lang="cs-CZ" dirty="0" err="1" smtClean="0">
                <a:sym typeface="Wingdings"/>
              </a:rPr>
              <a:t>Common</a:t>
            </a:r>
            <a:endParaRPr lang="cs-CZ" dirty="0" smtClean="0">
              <a:sym typeface="Wingdings"/>
            </a:endParaRPr>
          </a:p>
          <a:p>
            <a:r>
              <a:rPr lang="is-IS" dirty="0" smtClean="0">
                <a:sym typeface="Wingdings"/>
              </a:rPr>
              <a:t>5915793 (50.10%) --&gt; Rare  </a:t>
            </a:r>
            <a:r>
              <a:rPr lang="cs-CZ" dirty="0" smtClean="0">
                <a:sym typeface="Wingdings"/>
              </a:rPr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753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with histone modification and transcription factor in GM12878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80" y="1751306"/>
            <a:ext cx="8113219" cy="4374857"/>
          </a:xfrm>
        </p:spPr>
        <p:txBody>
          <a:bodyPr/>
          <a:lstStyle/>
          <a:p>
            <a:r>
              <a:rPr lang="en-US" dirty="0" smtClean="0"/>
              <a:t>Previously , we have intersected downloaded all the TF and histone modification bed files from ENCODE </a:t>
            </a:r>
          </a:p>
          <a:p>
            <a:r>
              <a:rPr lang="en-US" dirty="0" smtClean="0"/>
              <a:t>We intersected for individual transcription factor with our Passed/SNV list</a:t>
            </a:r>
          </a:p>
          <a:p>
            <a:r>
              <a:rPr lang="en-US" dirty="0" smtClean="0"/>
              <a:t>And combined together to get a set of TF/histone regions in our sample cohort</a:t>
            </a:r>
          </a:p>
        </p:txBody>
      </p:sp>
    </p:spTree>
    <p:extLst>
      <p:ext uri="{BB962C8B-B14F-4D97-AF65-F5344CB8AC3E}">
        <p14:creationId xmlns:p14="http://schemas.microsoft.com/office/powerpoint/2010/main" val="420773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8180377 SNV </a:t>
            </a:r>
            <a:r>
              <a:rPr lang="fi-FI" dirty="0" err="1" smtClean="0"/>
              <a:t>variants</a:t>
            </a:r>
            <a:r>
              <a:rPr lang="fi-FI" dirty="0" smtClean="0"/>
              <a:t> </a:t>
            </a:r>
            <a:r>
              <a:rPr lang="fi-FI" dirty="0" err="1" smtClean="0"/>
              <a:t>annotated</a:t>
            </a:r>
            <a:r>
              <a:rPr lang="fi-FI" dirty="0" smtClean="0"/>
              <a:t> </a:t>
            </a:r>
          </a:p>
          <a:p>
            <a:endParaRPr lang="fi-FI" dirty="0" smtClean="0"/>
          </a:p>
          <a:p>
            <a:r>
              <a:rPr lang="is-IS" dirty="0" smtClean="0">
                <a:solidFill>
                  <a:srgbClr val="FF0000"/>
                </a:solidFill>
              </a:rPr>
              <a:t>4046058 (68.63%) </a:t>
            </a:r>
            <a:r>
              <a:rPr lang="is-IS" dirty="0"/>
              <a:t>Common variants </a:t>
            </a:r>
            <a:endParaRPr lang="fi-FI" dirty="0" smtClean="0"/>
          </a:p>
          <a:p>
            <a:r>
              <a:rPr lang="is-IS" dirty="0" smtClean="0">
                <a:solidFill>
                  <a:srgbClr val="FF0000"/>
                </a:solidFill>
              </a:rPr>
              <a:t>4134319 (</a:t>
            </a:r>
            <a:r>
              <a:rPr lang="hr-HR" dirty="0" smtClean="0">
                <a:solidFill>
                  <a:srgbClr val="FF0000"/>
                </a:solidFill>
              </a:rPr>
              <a:t>69.88 %</a:t>
            </a:r>
            <a:r>
              <a:rPr lang="is-IS" dirty="0" smtClean="0">
                <a:solidFill>
                  <a:srgbClr val="FF0000"/>
                </a:solidFill>
              </a:rPr>
              <a:t>)</a:t>
            </a:r>
            <a:r>
              <a:rPr lang="is-IS" dirty="0" smtClean="0"/>
              <a:t>  rare variants</a:t>
            </a:r>
          </a:p>
          <a:p>
            <a:endParaRPr lang="is-IS" dirty="0"/>
          </a:p>
          <a:p>
            <a:r>
              <a:rPr lang="is-IS" dirty="0"/>
              <a:t>Quite high numbers as compared to TFs only which was  </a:t>
            </a:r>
            <a:r>
              <a:rPr lang="is-IS" dirty="0" smtClean="0">
                <a:solidFill>
                  <a:srgbClr val="FF0000"/>
                </a:solidFill>
              </a:rPr>
              <a:t>185230(3.14%) </a:t>
            </a:r>
            <a:r>
              <a:rPr lang="is-IS" dirty="0"/>
              <a:t>and </a:t>
            </a:r>
            <a:r>
              <a:rPr lang="is-IS" dirty="0" smtClean="0">
                <a:solidFill>
                  <a:srgbClr val="FF0000"/>
                </a:solidFill>
              </a:rPr>
              <a:t>205053 (</a:t>
            </a:r>
            <a:r>
              <a:rPr lang="hr-HR" dirty="0" smtClean="0">
                <a:solidFill>
                  <a:srgbClr val="FF0000"/>
                </a:solidFill>
              </a:rPr>
              <a:t>3.46%</a:t>
            </a:r>
            <a:r>
              <a:rPr lang="is-IS" dirty="0" smtClean="0">
                <a:solidFill>
                  <a:srgbClr val="FF0000"/>
                </a:solidFill>
              </a:rPr>
              <a:t>)</a:t>
            </a:r>
            <a:r>
              <a:rPr lang="is-IS" dirty="0" smtClean="0"/>
              <a:t> respectively</a:t>
            </a:r>
            <a:endParaRPr lang="is-IS" dirty="0"/>
          </a:p>
          <a:p>
            <a:endParaRPr lang="fi-FI" dirty="0" smtClean="0"/>
          </a:p>
          <a:p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7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Further, Annotating with FANTOM5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Downloaded and </a:t>
            </a:r>
            <a:r>
              <a:rPr lang="en-US" dirty="0" err="1" smtClean="0"/>
              <a:t>subsetted</a:t>
            </a:r>
            <a:r>
              <a:rPr lang="en-US" dirty="0" smtClean="0"/>
              <a:t> data to GM12878</a:t>
            </a:r>
          </a:p>
          <a:p>
            <a:r>
              <a:rPr lang="ru-RU" dirty="0" smtClean="0"/>
              <a:t>58880</a:t>
            </a:r>
            <a:r>
              <a:rPr lang="sv-SE" dirty="0" smtClean="0"/>
              <a:t> regions </a:t>
            </a:r>
            <a:r>
              <a:rPr lang="sv-SE" dirty="0" err="1" smtClean="0"/>
              <a:t>were</a:t>
            </a:r>
            <a:r>
              <a:rPr lang="sv-SE" dirty="0" smtClean="0"/>
              <a:t> </a:t>
            </a:r>
            <a:r>
              <a:rPr lang="sv-SE" dirty="0" err="1" smtClean="0"/>
              <a:t>reported</a:t>
            </a:r>
            <a:r>
              <a:rPr lang="sv-SE" dirty="0" smtClean="0"/>
              <a:t> for GM12878</a:t>
            </a:r>
            <a:endParaRPr lang="sv-SE" dirty="0"/>
          </a:p>
          <a:p>
            <a:r>
              <a:rPr lang="sv-SE" dirty="0" err="1" smtClean="0"/>
              <a:t>Bedtools</a:t>
            </a:r>
            <a:r>
              <a:rPr lang="sv-SE" dirty="0" smtClean="0"/>
              <a:t> </a:t>
            </a:r>
            <a:r>
              <a:rPr lang="sv-SE" dirty="0" err="1" smtClean="0"/>
              <a:t>intersect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find</a:t>
            </a:r>
            <a:r>
              <a:rPr lang="sv-SE" dirty="0" smtClean="0"/>
              <a:t> the </a:t>
            </a:r>
            <a:r>
              <a:rPr lang="sv-SE" dirty="0" err="1" smtClean="0"/>
              <a:t>overalpping</a:t>
            </a:r>
            <a:r>
              <a:rPr lang="sv-SE" dirty="0" smtClean="0"/>
              <a:t> regions</a:t>
            </a:r>
          </a:p>
          <a:p>
            <a:r>
              <a:rPr lang="sv-SE" dirty="0" smtClean="0"/>
              <a:t> </a:t>
            </a:r>
            <a:r>
              <a:rPr lang="uk-UA" dirty="0" smtClean="0">
                <a:solidFill>
                  <a:srgbClr val="FF0000"/>
                </a:solidFill>
              </a:rPr>
              <a:t>3393</a:t>
            </a:r>
            <a:r>
              <a:rPr lang="sv-SE" dirty="0" smtClean="0">
                <a:solidFill>
                  <a:srgbClr val="FF0000"/>
                </a:solidFill>
              </a:rPr>
              <a:t>  common and 5725 Rare SNVs </a:t>
            </a:r>
            <a:r>
              <a:rPr lang="sv-SE" dirty="0" err="1" smtClean="0"/>
              <a:t>annotated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ENCODE and FANTOM 5 </a:t>
            </a:r>
            <a:r>
              <a:rPr lang="sv-SE" dirty="0" err="1" smtClean="0"/>
              <a:t>datasets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6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Allele Frequency in sample and </a:t>
            </a:r>
            <a:r>
              <a:rPr lang="en-US" dirty="0" err="1" smtClean="0"/>
              <a:t>Swed</a:t>
            </a:r>
            <a:r>
              <a:rPr lang="en-US" dirty="0" smtClean="0"/>
              <a:t> </a:t>
            </a:r>
            <a:r>
              <a:rPr lang="en-US" dirty="0" err="1" smtClean="0"/>
              <a:t>Freq</a:t>
            </a:r>
            <a:r>
              <a:rPr lang="en-US" dirty="0" smtClean="0"/>
              <a:t> cohort</a:t>
            </a:r>
            <a:endParaRPr lang="en-US" dirty="0"/>
          </a:p>
        </p:txBody>
      </p:sp>
      <p:pic>
        <p:nvPicPr>
          <p:cNvPr id="10" name="Content Placeholder 9" descr="Swede_1000GvsSample_pass_common_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41" b="-17241"/>
          <a:stretch>
            <a:fillRect/>
          </a:stretch>
        </p:blipFill>
        <p:spPr/>
      </p:pic>
      <p:pic>
        <p:nvPicPr>
          <p:cNvPr id="11" name="Content Placeholder 10" descr="Rare_plot_swedFreq_cohort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41" b="-17241"/>
          <a:stretch>
            <a:fillRect/>
          </a:stretch>
        </p:blipFill>
        <p:spPr/>
      </p:pic>
      <p:sp>
        <p:nvSpPr>
          <p:cNvPr id="12" name="Oval 11"/>
          <p:cNvSpPr/>
          <p:nvPr/>
        </p:nvSpPr>
        <p:spPr>
          <a:xfrm>
            <a:off x="4648200" y="4782805"/>
            <a:ext cx="3771142" cy="69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05845" y="5468989"/>
            <a:ext cx="628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observe that some variants present  in higher frequency than in </a:t>
            </a:r>
            <a:r>
              <a:rPr lang="en-US" dirty="0" err="1" smtClean="0"/>
              <a:t>swed</a:t>
            </a:r>
            <a:r>
              <a:rPr lang="en-US" dirty="0" smtClean="0"/>
              <a:t> 1000F. However, these are false positive as they have reported in website that that they have missed </a:t>
            </a:r>
            <a:r>
              <a:rPr lang="en-US" dirty="0" err="1" smtClean="0"/>
              <a:t>freq</a:t>
            </a:r>
            <a:r>
              <a:rPr lang="en-US" dirty="0" smtClean="0"/>
              <a:t> of </a:t>
            </a:r>
            <a:r>
              <a:rPr lang="en-US" dirty="0" err="1" smtClean="0"/>
              <a:t>ome</a:t>
            </a:r>
            <a:r>
              <a:rPr lang="en-US" dirty="0" smtClean="0"/>
              <a:t> variants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of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variants with publicly available database such as ENCODE, FANTOM5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Prioritize variants based on machine learning methods in each cell types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Validate prioritized variants using orthogonal technologies </a:t>
            </a:r>
          </a:p>
        </p:txBody>
      </p:sp>
    </p:spTree>
    <p:extLst>
      <p:ext uri="{BB962C8B-B14F-4D97-AF65-F5344CB8AC3E}">
        <p14:creationId xmlns:p14="http://schemas.microsoft.com/office/powerpoint/2010/main" val="28899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 observation made with</a:t>
            </a:r>
            <a:br>
              <a:rPr lang="en-US" dirty="0" smtClean="0"/>
            </a:br>
            <a:r>
              <a:rPr lang="en-US" dirty="0" smtClean="0"/>
              <a:t>allele count</a:t>
            </a:r>
            <a:endParaRPr lang="en-US" dirty="0"/>
          </a:p>
        </p:txBody>
      </p:sp>
      <p:pic>
        <p:nvPicPr>
          <p:cNvPr id="5" name="Content Placeholder 4" descr="Allele:numbers_Commo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609600" y="1835755"/>
            <a:ext cx="4038600" cy="4525963"/>
          </a:xfrm>
        </p:spPr>
      </p:pic>
      <p:pic>
        <p:nvPicPr>
          <p:cNvPr id="8" name="Content Placeholder 7" descr="AlleleNumbers_Rar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4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DNaseI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Histone marks to overlap H3K4me1, H3K9Ac</a:t>
            </a:r>
          </a:p>
          <a:p>
            <a:r>
              <a:rPr lang="en-US" dirty="0" smtClean="0"/>
              <a:t>FANTOM expression</a:t>
            </a:r>
          </a:p>
          <a:p>
            <a:r>
              <a:rPr lang="en-US" dirty="0"/>
              <a:t>TF </a:t>
            </a:r>
            <a:r>
              <a:rPr lang="en-US" dirty="0" smtClean="0"/>
              <a:t>binding</a:t>
            </a:r>
          </a:p>
          <a:p>
            <a:r>
              <a:rPr lang="en-US" dirty="0" smtClean="0"/>
              <a:t>01015, 0000, 11120, 00010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Classification of variants</a:t>
            </a:r>
          </a:p>
          <a:p>
            <a:pPr lvl="1"/>
            <a:r>
              <a:rPr lang="en-US" dirty="0" smtClean="0"/>
              <a:t>Common  &gt;=5%</a:t>
            </a:r>
          </a:p>
          <a:p>
            <a:pPr lvl="1"/>
            <a:r>
              <a:rPr lang="en-US" dirty="0" smtClean="0"/>
              <a:t>Less common  &gt;=0.1% and &lt;5%</a:t>
            </a:r>
          </a:p>
          <a:p>
            <a:pPr lvl="1"/>
            <a:r>
              <a:rPr lang="en-US" dirty="0" smtClean="0"/>
              <a:t>Rare  &lt;0.1%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Common, Low frequency and rare variants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 smtClean="0"/>
              <a:t>Ionita</a:t>
            </a:r>
            <a:r>
              <a:rPr lang="en-US" dirty="0" err="1"/>
              <a:t>-Laza</a:t>
            </a:r>
            <a:r>
              <a:rPr lang="en-US" dirty="0"/>
              <a:t>, </a:t>
            </a:r>
            <a:r>
              <a:rPr lang="en-US" dirty="0" err="1"/>
              <a:t>Iuliana</a:t>
            </a:r>
            <a:r>
              <a:rPr lang="en-US" dirty="0"/>
              <a:t>, et al. </a:t>
            </a:r>
            <a:r>
              <a:rPr lang="en-US" dirty="0" smtClean="0"/>
              <a:t>(2013)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Basic premise classification: Low frequency variants potentially are interesting ones but we are not excluding any variants from our study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65798" y="3968462"/>
            <a:ext cx="21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80450" y="3137465"/>
            <a:ext cx="396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T = 1/√</a:t>
            </a:r>
            <a:r>
              <a:rPr lang="en-US" dirty="0" smtClean="0"/>
              <a:t>2n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n = number of individual in study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5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variants in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Considering given sample size of 1000 in </a:t>
            </a:r>
            <a:r>
              <a:rPr lang="en-US" dirty="0" err="1" smtClean="0"/>
              <a:t>SweFreq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Classified variants into three groups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 Common variant (MAF) &gt; 0.02</a:t>
            </a:r>
          </a:p>
          <a:p>
            <a:pPr marL="0" lvl="1" indent="0">
              <a:buNone/>
            </a:pPr>
            <a:r>
              <a:rPr lang="en-US" sz="2400" dirty="0" smtClean="0"/>
              <a:t>	- 0.02 &lt;= Low frequency &gt; 0.001</a:t>
            </a:r>
          </a:p>
          <a:p>
            <a:pPr marL="0" lvl="1" indent="0">
              <a:buNone/>
            </a:pPr>
            <a:r>
              <a:rPr lang="en-US" sz="2400" dirty="0" smtClean="0"/>
              <a:t>	- Rare </a:t>
            </a:r>
            <a:r>
              <a:rPr lang="en-US" sz="2400" dirty="0" err="1" smtClean="0"/>
              <a:t>vairant</a:t>
            </a:r>
            <a:r>
              <a:rPr lang="sv-SE" sz="2400" dirty="0" smtClean="0"/>
              <a:t> &lt;=</a:t>
            </a:r>
            <a:r>
              <a:rPr lang="mr-IN" sz="2400" dirty="0" smtClean="0"/>
              <a:t> </a:t>
            </a:r>
            <a:r>
              <a:rPr lang="mr-IN" sz="2400" dirty="0"/>
              <a:t>0.001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558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478"/>
            <a:ext cx="8229600" cy="1143000"/>
          </a:xfrm>
        </p:spPr>
        <p:txBody>
          <a:bodyPr/>
          <a:lstStyle/>
          <a:p>
            <a:r>
              <a:rPr lang="en-US" dirty="0" smtClean="0"/>
              <a:t>New Variant counts in each group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974847"/>
              </p:ext>
            </p:extLst>
          </p:nvPr>
        </p:nvGraphicFramePr>
        <p:xfrm>
          <a:off x="457200" y="2501328"/>
          <a:ext cx="8229600" cy="14833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</a:t>
                      </a:r>
                      <a:r>
                        <a:rPr lang="en-US" baseline="0" dirty="0" smtClean="0"/>
                        <a:t> groups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variants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baseline="0" dirty="0" smtClean="0"/>
                        <a:t>7,120,923 (60.31%)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r>
                        <a:rPr lang="en-US" baseline="0" dirty="0" smtClean="0"/>
                        <a:t> Frequency variants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/>
                        <a:t>2,901,254 (24.45%)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Rare Variants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/>
                        <a:t>1,783,631 (15.10 %)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8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Annotating each variants with different ENCODE and FATOM5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Relevant cell types from ENCODE annotated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z="2800" dirty="0" smtClean="0"/>
              <a:t>DNAISE- hypersensitivity</a:t>
            </a:r>
          </a:p>
          <a:p>
            <a:pPr marL="0" indent="0">
              <a:buNone/>
            </a:pPr>
            <a:r>
              <a:rPr lang="en-US" sz="2800" dirty="0" smtClean="0"/>
              <a:t>	-Histone marks for poised enhancer and active 			  promoters ; H3Kme4 and H3K9Ac</a:t>
            </a:r>
          </a:p>
          <a:p>
            <a:pPr marL="0" indent="0">
              <a:buNone/>
            </a:pPr>
            <a:r>
              <a:rPr lang="en-US" sz="2800" dirty="0" smtClean="0"/>
              <a:t>	-FANTOM 5 CAGE expression data</a:t>
            </a:r>
          </a:p>
          <a:p>
            <a:pPr marL="0" indent="0">
              <a:buNone/>
            </a:pPr>
            <a:r>
              <a:rPr lang="en-US" sz="2800" dirty="0" smtClean="0"/>
              <a:t>	-Transcription factor binding sites (TSS)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Note: only GM12878 and K562 were annotated with all </a:t>
            </a:r>
          </a:p>
          <a:p>
            <a:pPr marL="0" indent="0">
              <a:buNone/>
            </a:pPr>
            <a:r>
              <a:rPr lang="en-US" sz="2800" dirty="0" smtClean="0"/>
              <a:t>DNA elements. </a:t>
            </a:r>
            <a:endParaRPr lang="en-US" sz="2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annotated cell 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GM12878</a:t>
            </a:r>
          </a:p>
          <a:p>
            <a:r>
              <a:rPr lang="en-US" dirty="0" smtClean="0"/>
              <a:t>B-lymphocyte, </a:t>
            </a:r>
          </a:p>
          <a:p>
            <a:r>
              <a:rPr lang="en-US" dirty="0" err="1" smtClean="0"/>
              <a:t>lymphoblastoid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K562</a:t>
            </a:r>
          </a:p>
          <a:p>
            <a:r>
              <a:rPr lang="en-US" dirty="0" smtClean="0"/>
              <a:t>Leukemia cell line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8521" y="4514882"/>
            <a:ext cx="809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are Tier 1 cell lines in ENCODE and have CAGE expression profiles from FATHOM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9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Annotated SNV count for each functional elements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07496093"/>
              </p:ext>
            </p:extLst>
          </p:nvPr>
        </p:nvGraphicFramePr>
        <p:xfrm>
          <a:off x="340721" y="2384943"/>
          <a:ext cx="8631626" cy="252301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15092"/>
                <a:gridCol w="1146065"/>
                <a:gridCol w="1321588"/>
                <a:gridCol w="1476463"/>
                <a:gridCol w="1920433"/>
                <a:gridCol w="1651985"/>
              </a:tblGrid>
              <a:tr h="1300877">
                <a:tc>
                  <a:txBody>
                    <a:bodyPr/>
                    <a:lstStyle/>
                    <a:p>
                      <a:r>
                        <a:rPr lang="en-US" dirty="0" smtClean="0"/>
                        <a:t>Cell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DNAse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 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Histone</a:t>
                      </a:r>
                      <a:r>
                        <a:rPr lang="en-US" baseline="0" dirty="0" smtClean="0"/>
                        <a:t> marks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</a:t>
                      </a:r>
                    </a:p>
                    <a:p>
                      <a:r>
                        <a:rPr lang="en-US" dirty="0" smtClean="0"/>
                        <a:t>FATHOM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TFs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 TF</a:t>
                      </a:r>
                      <a:r>
                        <a:rPr lang="en-US" baseline="0" dirty="0" smtClean="0"/>
                        <a:t> binding sites</a:t>
                      </a:r>
                      <a:endParaRPr lang="en-US" dirty="0"/>
                    </a:p>
                  </a:txBody>
                  <a:tcPr/>
                </a:tc>
              </a:tr>
              <a:tr h="712385">
                <a:tc>
                  <a:txBody>
                    <a:bodyPr/>
                    <a:lstStyle/>
                    <a:p>
                      <a:r>
                        <a:rPr lang="en-US" dirty="0" smtClean="0"/>
                        <a:t>K562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136,213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3,289,205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403,298 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en-US" dirty="0" smtClean="0"/>
                        <a:t>GM12878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121,075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1,709,964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12,781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390,283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116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Annotated SNV count in different variant categories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10955"/>
              </p:ext>
            </p:extLst>
          </p:nvPr>
        </p:nvGraphicFramePr>
        <p:xfrm>
          <a:off x="351049" y="1953258"/>
          <a:ext cx="8652275" cy="236235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30455"/>
                <a:gridCol w="1730455"/>
                <a:gridCol w="1730455"/>
                <a:gridCol w="1730455"/>
                <a:gridCol w="1730455"/>
              </a:tblGrid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Cell-type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NC- ANN </a:t>
                      </a:r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NC-ANN Common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NC-ANN</a:t>
                      </a:r>
                      <a:r>
                        <a:rPr lang="en-US" baseline="0" dirty="0" smtClean="0"/>
                        <a:t> Low </a:t>
                      </a:r>
                      <a:r>
                        <a:rPr lang="en-US" baseline="0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NC_ANN Rare </a:t>
                      </a:r>
                      <a:r>
                        <a:rPr lang="en-US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K562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3,429,808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2,027,386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865,272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537,150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GM12878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1,834,449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1,072,818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467,122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294,509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428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8449764"/>
              </p:ext>
            </p:extLst>
          </p:nvPr>
        </p:nvGraphicFramePr>
        <p:xfrm>
          <a:off x="371262" y="630626"/>
          <a:ext cx="8631626" cy="456202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41923"/>
                <a:gridCol w="1364074"/>
                <a:gridCol w="1345260"/>
                <a:gridCol w="1345259"/>
                <a:gridCol w="1283125"/>
                <a:gridCol w="1651985"/>
              </a:tblGrid>
              <a:tr h="1300877">
                <a:tc>
                  <a:txBody>
                    <a:bodyPr/>
                    <a:lstStyle/>
                    <a:p>
                      <a:r>
                        <a:rPr lang="en-US" dirty="0" smtClean="0"/>
                        <a:t>Cell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 </a:t>
                      </a:r>
                      <a:r>
                        <a:rPr lang="en-US" dirty="0" err="1" smtClean="0"/>
                        <a:t>DNAse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 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 Histone</a:t>
                      </a:r>
                      <a:r>
                        <a:rPr lang="en-US" baseline="0" dirty="0" smtClean="0"/>
                        <a:t> marks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</a:t>
                      </a:r>
                    </a:p>
                    <a:p>
                      <a:r>
                        <a:rPr lang="en-US" dirty="0" smtClean="0"/>
                        <a:t>FATHOM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TFs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Overlapping TF</a:t>
                      </a:r>
                      <a:r>
                        <a:rPr lang="en-US" baseline="0" dirty="0" smtClean="0"/>
                        <a:t> binding sites</a:t>
                      </a:r>
                      <a:endParaRPr lang="en-US" dirty="0"/>
                    </a:p>
                  </a:txBody>
                  <a:tcPr/>
                </a:tc>
              </a:tr>
              <a:tr h="712385">
                <a:tc>
                  <a:txBody>
                    <a:bodyPr/>
                    <a:lstStyle/>
                    <a:p>
                      <a:r>
                        <a:rPr lang="en-US" dirty="0" smtClean="0"/>
                        <a:t>K562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136,213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1,920,252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403,298 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en-US" dirty="0" smtClean="0"/>
                        <a:t>GM12878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121,075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1,709,964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12,781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390,283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CD20+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74,723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1,282,537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Mon-CD14+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92,522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1,427,523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12641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91,622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9753"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HL-60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106,273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5,811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19,024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74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Intersect between Passed/</a:t>
            </a:r>
            <a:r>
              <a:rPr lang="en-US" dirty="0" err="1" smtClean="0"/>
              <a:t>lowcomplexity</a:t>
            </a:r>
            <a:r>
              <a:rPr lang="en-US" dirty="0" smtClean="0"/>
              <a:t> variants with different non coding functional units</a:t>
            </a:r>
          </a:p>
          <a:p>
            <a:r>
              <a:rPr lang="en-US" dirty="0" smtClean="0"/>
              <a:t>Annotate with Histone markers, transcription factors from ENCODE project</a:t>
            </a:r>
          </a:p>
          <a:p>
            <a:r>
              <a:rPr lang="en-US" dirty="0" smtClean="0"/>
              <a:t>Annotate with FANTHOM project</a:t>
            </a:r>
          </a:p>
          <a:p>
            <a:r>
              <a:rPr lang="en-US" dirty="0" smtClean="0"/>
              <a:t>For different cell types </a:t>
            </a:r>
          </a:p>
        </p:txBody>
      </p:sp>
    </p:spTree>
    <p:extLst>
      <p:ext uri="{BB962C8B-B14F-4D97-AF65-F5344CB8AC3E}">
        <p14:creationId xmlns:p14="http://schemas.microsoft.com/office/powerpoint/2010/main" val="384672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22355"/>
              </p:ext>
            </p:extLst>
          </p:nvPr>
        </p:nvGraphicFramePr>
        <p:xfrm>
          <a:off x="325802" y="1059554"/>
          <a:ext cx="8652275" cy="551215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30455"/>
                <a:gridCol w="1730455"/>
                <a:gridCol w="1730455"/>
                <a:gridCol w="1730455"/>
                <a:gridCol w="1730455"/>
              </a:tblGrid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Cell-type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NC- ANN </a:t>
                      </a:r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NC-ANN Common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NC-ANN</a:t>
                      </a:r>
                      <a:r>
                        <a:rPr lang="en-US" baseline="0" dirty="0" smtClean="0"/>
                        <a:t> Low </a:t>
                      </a:r>
                      <a:r>
                        <a:rPr lang="en-US" baseline="0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NC_ANN Rare </a:t>
                      </a:r>
                      <a:r>
                        <a:rPr lang="en-US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K562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3,429,808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2,027,386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865,272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537,150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GM12878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1,834,449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1,072,818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467,122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294,509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CD20+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74,723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42,315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19,919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12,489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MON-CD40+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1,445,273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850,801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365,498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228,974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CMK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91,622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52,149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24,219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15,254 </a:t>
                      </a:r>
                      <a:endParaRPr lang="en-US" dirty="0"/>
                    </a:p>
                  </a:txBody>
                  <a:tcPr/>
                </a:tc>
              </a:tr>
              <a:tr h="787451">
                <a:tc>
                  <a:txBody>
                    <a:bodyPr/>
                    <a:lstStyle/>
                    <a:p>
                      <a:r>
                        <a:rPr lang="en-US" dirty="0" smtClean="0"/>
                        <a:t>HL-60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118,441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67,084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31,408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19,949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6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earlier, presentation we talked about annotation in different cell types.</a:t>
            </a:r>
          </a:p>
          <a:p>
            <a:r>
              <a:rPr lang="en-US" dirty="0" smtClean="0"/>
              <a:t>However we would like to have an </a:t>
            </a:r>
            <a:r>
              <a:rPr lang="en-US" dirty="0" err="1" smtClean="0"/>
              <a:t>aggegrate</a:t>
            </a:r>
            <a:r>
              <a:rPr lang="en-US" dirty="0" smtClean="0"/>
              <a:t> analysis in all of cell types.</a:t>
            </a:r>
          </a:p>
          <a:p>
            <a:r>
              <a:rPr lang="en-US" dirty="0" smtClean="0"/>
              <a:t>Rationale: The DNA markers are potential indicator DNA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17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mon_summary_overl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9" y="196708"/>
            <a:ext cx="7043046" cy="59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5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_freq_summary_overl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63" y="0"/>
            <a:ext cx="789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re_Summary_overl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3" y="71885"/>
            <a:ext cx="7571938" cy="67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6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t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8" y="271748"/>
            <a:ext cx="7998267" cy="65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6" y="0"/>
            <a:ext cx="8328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with </a:t>
            </a:r>
            <a:r>
              <a:rPr lang="en-US" dirty="0" err="1" smtClean="0"/>
              <a:t>Gencode</a:t>
            </a:r>
            <a:r>
              <a:rPr lang="en-US" dirty="0" smtClean="0"/>
              <a:t> protein-coding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non-coding gene annotation</a:t>
            </a:r>
          </a:p>
          <a:p>
            <a:r>
              <a:rPr lang="en-US" dirty="0" smtClean="0"/>
              <a:t>Biotype annotation from </a:t>
            </a:r>
            <a:r>
              <a:rPr lang="en-US" dirty="0" err="1" smtClean="0"/>
              <a:t>Gencode</a:t>
            </a:r>
            <a:r>
              <a:rPr lang="en-US" dirty="0" smtClean="0"/>
              <a:t> database V19</a:t>
            </a:r>
          </a:p>
          <a:p>
            <a:r>
              <a:rPr lang="en-US" dirty="0" smtClean="0"/>
              <a:t>Different type of annotations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lincRNA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miRNA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pseudogene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intergenic</a:t>
            </a:r>
            <a:r>
              <a:rPr lang="en-US" dirty="0" smtClean="0">
                <a:sym typeface="Wingdings"/>
              </a:rPr>
              <a:t>, antisense and protein-coding regions.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2501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bother with these annotations??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out which markers have high importance in our data</a:t>
            </a:r>
          </a:p>
          <a:p>
            <a:r>
              <a:rPr lang="en-US" dirty="0" smtClean="0"/>
              <a:t>For example, what can we do of variants with potential only one non-coding DNA elements</a:t>
            </a:r>
          </a:p>
          <a:p>
            <a:r>
              <a:rPr lang="en-US" dirty="0" smtClean="0"/>
              <a:t>Further delve into Non-coding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Psedudogenes</a:t>
            </a:r>
            <a:r>
              <a:rPr lang="en-US" dirty="0" smtClean="0"/>
              <a:t> and </a:t>
            </a:r>
            <a:r>
              <a:rPr lang="en-US" dirty="0" err="1" smtClean="0"/>
              <a:t>Intergenic</a:t>
            </a:r>
            <a:r>
              <a:rPr lang="en-US" dirty="0" smtClean="0"/>
              <a:t>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Pseduogenes</a:t>
            </a:r>
            <a:r>
              <a:rPr lang="en-US" dirty="0" smtClean="0"/>
              <a:t> are often have multiple mutations</a:t>
            </a:r>
          </a:p>
          <a:p>
            <a:r>
              <a:rPr lang="en-US" dirty="0" smtClean="0"/>
              <a:t>Treat it as negative control</a:t>
            </a:r>
          </a:p>
          <a:p>
            <a:r>
              <a:rPr lang="en-US" dirty="0" smtClean="0"/>
              <a:t>Compare it with </a:t>
            </a:r>
            <a:r>
              <a:rPr lang="en-US" dirty="0" err="1" smtClean="0"/>
              <a:t>Intergenic</a:t>
            </a:r>
            <a:r>
              <a:rPr lang="en-US" dirty="0"/>
              <a:t> </a:t>
            </a:r>
            <a:r>
              <a:rPr lang="en-US" dirty="0" smtClean="0"/>
              <a:t>variants</a:t>
            </a:r>
          </a:p>
          <a:p>
            <a:r>
              <a:rPr lang="en-US" dirty="0" smtClean="0"/>
              <a:t>Find which is enriched in these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Cell type for different  phenotype mode</a:t>
            </a:r>
            <a:endParaRPr lang="en-US" dirty="0"/>
          </a:p>
        </p:txBody>
      </p:sp>
      <p:pic>
        <p:nvPicPr>
          <p:cNvPr id="4" name="Content Placeholder 3" descr="Screen Shot 2016-11-24 at 10.35.0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01" b="-5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356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Snapshot of variants </a:t>
            </a:r>
            <a:r>
              <a:rPr lang="en-US" dirty="0" err="1" smtClean="0"/>
              <a:t>genecode</a:t>
            </a:r>
            <a:r>
              <a:rPr lang="en-US" dirty="0" smtClean="0"/>
              <a:t> in GM12878 (</a:t>
            </a:r>
            <a:r>
              <a:rPr lang="en-US" dirty="0" err="1" smtClean="0"/>
              <a:t>Protein_coding</a:t>
            </a:r>
            <a:r>
              <a:rPr lang="en-US" dirty="0" smtClean="0"/>
              <a:t> Common)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7993231"/>
              </p:ext>
            </p:extLst>
          </p:nvPr>
        </p:nvGraphicFramePr>
        <p:xfrm>
          <a:off x="701094" y="1600200"/>
          <a:ext cx="7764959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4685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Overlapping DNA elements in low frequency variants in GM12878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322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Overlapping </a:t>
            </a:r>
            <a:r>
              <a:rPr lang="en-US" dirty="0" err="1" smtClean="0"/>
              <a:t>gencode</a:t>
            </a:r>
            <a:r>
              <a:rPr lang="en-US" dirty="0" smtClean="0"/>
              <a:t> and Noncoding markers in rare variants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653724"/>
              </p:ext>
            </p:extLst>
          </p:nvPr>
        </p:nvGraphicFramePr>
        <p:xfrm>
          <a:off x="777930" y="181827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006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Enrichment status in Common GM12878</a:t>
            </a:r>
            <a:endParaRPr lang="en-US" dirty="0"/>
          </a:p>
        </p:txBody>
      </p:sp>
      <p:pic>
        <p:nvPicPr>
          <p:cNvPr id="4" name="Content Placeholder 3" descr="plot21_enrichmen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63" r="-2576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07568" y="6126163"/>
            <a:ext cx="581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significant </a:t>
            </a:r>
            <a:r>
              <a:rPr lang="en-US" dirty="0" err="1" smtClean="0"/>
              <a:t>rnrichment</a:t>
            </a:r>
            <a:r>
              <a:rPr lang="en-US" dirty="0" smtClean="0"/>
              <a:t> seen in any of the DNA elements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Thus we have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devise and prioritize variants based on low and high toxicity</a:t>
            </a:r>
          </a:p>
          <a:p>
            <a:r>
              <a:rPr lang="en-US" dirty="0" smtClean="0"/>
              <a:t>Similar to earlier analysis</a:t>
            </a:r>
          </a:p>
          <a:p>
            <a:r>
              <a:rPr lang="en-US" dirty="0" smtClean="0"/>
              <a:t>Cluster each variants in high and low toxicity for each phenotype and combined phenotype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8824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all the phenotypes at K=2</a:t>
            </a:r>
            <a:endParaRPr lang="en-US" dirty="0"/>
          </a:p>
        </p:txBody>
      </p:sp>
      <p:pic>
        <p:nvPicPr>
          <p:cNvPr id="4" name="Content Placeholder 3" descr="PCA_Plot_at_K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18" r="-21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210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seen in 3D plot</a:t>
            </a:r>
            <a:endParaRPr lang="en-US" dirty="0"/>
          </a:p>
        </p:txBody>
      </p:sp>
      <p:pic>
        <p:nvPicPr>
          <p:cNvPr id="4" name="Content Placeholder 3" descr="Screen Shot 2017-01-18 at 10.07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05" r="-24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83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Clusters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14958"/>
              </p:ext>
            </p:extLst>
          </p:nvPr>
        </p:nvGraphicFramePr>
        <p:xfrm>
          <a:off x="1667780" y="3481657"/>
          <a:ext cx="6096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53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the individual phenotypes</a:t>
            </a:r>
            <a:br>
              <a:rPr lang="en-US" dirty="0" smtClean="0"/>
            </a:br>
            <a:r>
              <a:rPr lang="en-US" dirty="0" smtClean="0"/>
              <a:t>TPK at K=2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989582"/>
              </p:ext>
            </p:extLst>
          </p:nvPr>
        </p:nvGraphicFramePr>
        <p:xfrm>
          <a:off x="457200" y="5774737"/>
          <a:ext cx="8229600" cy="7366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114800"/>
                <a:gridCol w="4114800"/>
              </a:tblGrid>
              <a:tr h="287061">
                <a:tc>
                  <a:txBody>
                    <a:bodyPr/>
                    <a:lstStyle/>
                    <a:p>
                      <a:r>
                        <a:rPr lang="en-US" dirty="0" smtClean="0"/>
                        <a:t>LT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 (2)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PK_Clustr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1" y="1628687"/>
            <a:ext cx="4938203" cy="3879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115" y="3808195"/>
            <a:ext cx="3967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Not good clustering results  as before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 information is missed now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However it seem to able</a:t>
            </a:r>
          </a:p>
          <a:p>
            <a:r>
              <a:rPr lang="en-US" dirty="0" smtClean="0"/>
              <a:t> to cluster low toxicity groups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737478"/>
              </p:ext>
            </p:extLst>
          </p:nvPr>
        </p:nvGraphicFramePr>
        <p:xfrm>
          <a:off x="4952417" y="1712559"/>
          <a:ext cx="3458705" cy="1463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34729"/>
                <a:gridCol w="507110"/>
                <a:gridCol w="456708"/>
                <a:gridCol w="596760"/>
                <a:gridCol w="490952"/>
                <a:gridCol w="372446"/>
              </a:tblGrid>
              <a:tr h="312743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r>
                        <a:rPr lang="en-US" baseline="0" dirty="0" smtClean="0"/>
                        <a:t> results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r>
                        <a:rPr lang="en-US" baseline="0" dirty="0" smtClean="0"/>
                        <a:t> Labels in CTC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27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274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1274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15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0484"/>
            <a:ext cx="8229600" cy="1143000"/>
          </a:xfrm>
        </p:spPr>
        <p:txBody>
          <a:bodyPr/>
          <a:lstStyle/>
          <a:p>
            <a:r>
              <a:rPr lang="en-US" dirty="0" smtClean="0"/>
              <a:t>LPK at K=2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03802"/>
              </p:ext>
            </p:extLst>
          </p:nvPr>
        </p:nvGraphicFramePr>
        <p:xfrm>
          <a:off x="1076685" y="2211693"/>
          <a:ext cx="6527672" cy="14833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952862"/>
                <a:gridCol w="957077"/>
                <a:gridCol w="861953"/>
                <a:gridCol w="1126275"/>
                <a:gridCol w="926582"/>
                <a:gridCol w="702923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r>
                        <a:rPr lang="en-US" baseline="0" dirty="0" smtClean="0"/>
                        <a:t> results</a:t>
                      </a:r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r>
                        <a:rPr lang="en-US" baseline="0" dirty="0" smtClean="0"/>
                        <a:t> Labels in CTC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3010"/>
              </p:ext>
            </p:extLst>
          </p:nvPr>
        </p:nvGraphicFramePr>
        <p:xfrm>
          <a:off x="1148575" y="4927338"/>
          <a:ext cx="6096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 (2)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LT(1)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91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GM12878 cell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ENCODE and FANTHOM data </a:t>
            </a:r>
          </a:p>
          <a:p>
            <a:r>
              <a:rPr lang="en-US" dirty="0" err="1" smtClean="0"/>
              <a:t>Lymphoblastoid</a:t>
            </a:r>
            <a:r>
              <a:rPr lang="en-US" dirty="0" smtClean="0"/>
              <a:t> cell line from blood</a:t>
            </a:r>
          </a:p>
          <a:p>
            <a:r>
              <a:rPr lang="en-US" dirty="0" smtClean="0"/>
              <a:t>Mesoderm cell lineage</a:t>
            </a:r>
          </a:p>
          <a:p>
            <a:r>
              <a:rPr lang="en-US" dirty="0" smtClean="0"/>
              <a:t>Used as model for Leucopenia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Idea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 Optimize analysis in this cell-type and scale up for other cell types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7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Imputing toxicity score in each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Calculate alternate allele frequency in each toxicity group for all 4 phenotypes</a:t>
            </a:r>
          </a:p>
          <a:p>
            <a:endParaRPr lang="en-US" dirty="0" smtClean="0"/>
          </a:p>
          <a:p>
            <a:r>
              <a:rPr lang="en-US" dirty="0" smtClean="0"/>
              <a:t> For each variants in all group</a:t>
            </a:r>
          </a:p>
          <a:p>
            <a:r>
              <a:rPr lang="en-US" sz="2400" dirty="0" smtClean="0"/>
              <a:t>Calculate delta score defined as: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err="1" smtClean="0"/>
              <a:t>Δ</a:t>
            </a:r>
            <a:r>
              <a:rPr lang="en-US" sz="2400" dirty="0" smtClean="0"/>
              <a:t> </a:t>
            </a:r>
            <a:r>
              <a:rPr lang="en-US" sz="2400" baseline="-25000" dirty="0"/>
              <a:t>HT</a:t>
            </a:r>
            <a:r>
              <a:rPr lang="en-US" sz="2400" dirty="0"/>
              <a:t>= AF HT∕ AF </a:t>
            </a:r>
            <a:r>
              <a:rPr lang="en-US" sz="2400" dirty="0" smtClean="0"/>
              <a:t>LT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 smtClean="0"/>
              <a:t>Hypothesis:</a:t>
            </a:r>
          </a:p>
          <a:p>
            <a:pPr marL="0" indent="0" algn="ctr">
              <a:buNone/>
            </a:pPr>
            <a:r>
              <a:rPr lang="en-US" sz="2600" dirty="0" smtClean="0">
                <a:solidFill>
                  <a:srgbClr val="FF0000"/>
                </a:solidFill>
              </a:rPr>
              <a:t> Delta Enrichment status of variants in each group</a:t>
            </a:r>
          </a:p>
          <a:p>
            <a:pPr marL="0" indent="0" algn="ctr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2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variant with  </a:t>
            </a:r>
            <a:r>
              <a:rPr lang="en-US" dirty="0" err="1"/>
              <a:t>ann_level</a:t>
            </a:r>
            <a:r>
              <a:rPr lang="en-US" dirty="0"/>
              <a:t>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/>
              <a:t>all toxicity group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 descr="Common_variant_all_ds_VS_L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52" r="-37652"/>
          <a:stretch>
            <a:fillRect/>
          </a:stretch>
        </p:blipFill>
        <p:spPr>
          <a:xfrm>
            <a:off x="-1513144" y="1666912"/>
            <a:ext cx="7890374" cy="4339402"/>
          </a:xfrm>
        </p:spPr>
      </p:pic>
      <p:pic>
        <p:nvPicPr>
          <p:cNvPr id="9" name="Picture 8" descr="Common_All_Delta_sc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37" y="1795366"/>
            <a:ext cx="4395229" cy="42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3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variant with  </a:t>
            </a:r>
            <a:r>
              <a:rPr lang="en-US" dirty="0" err="1" smtClean="0"/>
              <a:t>ann_level</a:t>
            </a:r>
            <a:r>
              <a:rPr lang="en-US" dirty="0" smtClean="0"/>
              <a:t> 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all toxicity group</a:t>
            </a:r>
            <a:endParaRPr lang="en-US" dirty="0"/>
          </a:p>
        </p:txBody>
      </p:sp>
      <p:pic>
        <p:nvPicPr>
          <p:cNvPr id="4" name="Content Placeholder 3" descr="Sorted_delta_sco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24" r="-40924"/>
          <a:stretch>
            <a:fillRect/>
          </a:stretch>
        </p:blipFill>
        <p:spPr>
          <a:xfrm>
            <a:off x="3240088" y="1703027"/>
            <a:ext cx="7061200" cy="3883025"/>
          </a:xfrm>
          <a:prstGeom prst="rect">
            <a:avLst/>
          </a:prstGeom>
        </p:spPr>
      </p:pic>
      <p:pic>
        <p:nvPicPr>
          <p:cNvPr id="5" name="Picture 4" descr="Unique_common_all_delta_sc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8" y="1477622"/>
            <a:ext cx="4430762" cy="44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</a:t>
            </a:r>
            <a:r>
              <a:rPr lang="en-US" dirty="0" err="1" smtClean="0"/>
              <a:t>freq</a:t>
            </a:r>
            <a:r>
              <a:rPr lang="en-US" dirty="0" smtClean="0"/>
              <a:t>  </a:t>
            </a:r>
            <a:r>
              <a:rPr lang="en-US" dirty="0" err="1" smtClean="0"/>
              <a:t>Ann_level</a:t>
            </a:r>
            <a:r>
              <a:rPr lang="en-US" dirty="0" smtClean="0"/>
              <a:t> 3</a:t>
            </a:r>
            <a:br>
              <a:rPr lang="en-US" dirty="0" smtClean="0"/>
            </a:br>
            <a:r>
              <a:rPr lang="en-US" dirty="0" smtClean="0"/>
              <a:t>all </a:t>
            </a:r>
            <a:r>
              <a:rPr lang="en-US" dirty="0"/>
              <a:t>toxicity group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 descr="Low_freq_All_D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10" name="Content Placeholder 9" descr="Low_freq_all_DS_vs_LT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7742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 </a:t>
            </a:r>
            <a:r>
              <a:rPr lang="en-US" dirty="0" err="1"/>
              <a:t>freq</a:t>
            </a:r>
            <a:r>
              <a:rPr lang="en-US" dirty="0"/>
              <a:t>  </a:t>
            </a:r>
            <a:r>
              <a:rPr lang="en-US" dirty="0" err="1"/>
              <a:t>Ann_level</a:t>
            </a:r>
            <a:r>
              <a:rPr lang="en-US" dirty="0"/>
              <a:t> 3</a:t>
            </a:r>
            <a:br>
              <a:rPr lang="en-US" dirty="0"/>
            </a:br>
            <a:r>
              <a:rPr lang="en-US" dirty="0"/>
              <a:t>all toxicity group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Unique_Low_freq_all_DS_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pic>
        <p:nvPicPr>
          <p:cNvPr id="8" name="Content Placeholder 7" descr="Sorted_DS_Low_Freq_Al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6678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Rare </a:t>
            </a:r>
            <a:r>
              <a:rPr lang="en-US" dirty="0" err="1" smtClean="0"/>
              <a:t>Ann_level</a:t>
            </a:r>
            <a:r>
              <a:rPr lang="en-US" dirty="0" smtClean="0"/>
              <a:t> </a:t>
            </a:r>
            <a:r>
              <a:rPr lang="en-US" dirty="0"/>
              <a:t>3</a:t>
            </a:r>
            <a:br>
              <a:rPr lang="en-US" dirty="0"/>
            </a:br>
            <a:r>
              <a:rPr lang="en-US" dirty="0"/>
              <a:t>all toxicity group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Rare_all_DS_vs_L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6" name="Content Placeholder 5" descr="Rare_all_DS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3576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49" y="2881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</a:t>
            </a:r>
            <a:r>
              <a:rPr lang="en-US" dirty="0" err="1"/>
              <a:t>freq</a:t>
            </a:r>
            <a:r>
              <a:rPr lang="en-US" dirty="0"/>
              <a:t>  </a:t>
            </a:r>
            <a:r>
              <a:rPr lang="en-US" dirty="0" err="1"/>
              <a:t>Ann_level</a:t>
            </a:r>
            <a:r>
              <a:rPr lang="en-US" dirty="0"/>
              <a:t> 3</a:t>
            </a:r>
            <a:br>
              <a:rPr lang="en-US" dirty="0"/>
            </a:br>
            <a:r>
              <a:rPr lang="en-US" dirty="0"/>
              <a:t>all toxicity group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Unique_rare_all_D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6" name="Content Placeholder 5" descr="Sorted_DS_rare_al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7223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So.. What we learned??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pattern observed in all of phenotypes</a:t>
            </a:r>
          </a:p>
          <a:p>
            <a:r>
              <a:rPr lang="en-US" dirty="0" smtClean="0"/>
              <a:t>So enrichment of variants were observed in two groups</a:t>
            </a:r>
          </a:p>
          <a:p>
            <a:r>
              <a:rPr lang="en-US" dirty="0" smtClean="0"/>
              <a:t>However, we still uncertain which threshold delta would work better</a:t>
            </a:r>
          </a:p>
          <a:p>
            <a:r>
              <a:rPr lang="en-US" dirty="0" smtClean="0"/>
              <a:t>THUS</a:t>
            </a:r>
            <a:r>
              <a:rPr lang="mr-IN" dirty="0" smtClean="0"/>
              <a:t>…</a:t>
            </a:r>
            <a:endParaRPr lang="sv-SE" dirty="0" smtClean="0"/>
          </a:p>
          <a:p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went</a:t>
            </a:r>
            <a:r>
              <a:rPr lang="sv-SE" dirty="0" smtClean="0"/>
              <a:t> back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bubble</a:t>
            </a:r>
            <a:r>
              <a:rPr lang="sv-SE" dirty="0" smtClean="0"/>
              <a:t> </a:t>
            </a:r>
            <a:r>
              <a:rPr lang="sv-SE" dirty="0" err="1" smtClean="0"/>
              <a:t>plot</a:t>
            </a:r>
            <a:r>
              <a:rPr lang="mr-IN" dirty="0" smtClean="0"/>
              <a:t>…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408571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-2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489" y="1683234"/>
            <a:ext cx="901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already had variants that have been annotated with different histone markers</a:t>
            </a:r>
          </a:p>
          <a:p>
            <a:r>
              <a:rPr lang="en-US" dirty="0" smtClean="0"/>
              <a:t>in different cell types. So basic premise is that with increase of annotation level in variants, we</a:t>
            </a:r>
          </a:p>
          <a:p>
            <a:r>
              <a:rPr lang="en-US" dirty="0" smtClean="0"/>
              <a:t>are adding to functionality to variants with same time remove random variants. In order to </a:t>
            </a:r>
          </a:p>
          <a:p>
            <a:r>
              <a:rPr lang="en-US" dirty="0" smtClean="0"/>
              <a:t>test the hypothesis we calculated the following terms a and b in which is defined as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248" y="5278931"/>
            <a:ext cx="7282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calculate , b/a ratios in different phenotype to trade off between number and annotation level in first in common type variants in  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10" name="Content Placeholder 9" descr="Screen Shot 2017-02-01 at 5.14.3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15" b="-15415"/>
          <a:stretch>
            <a:fillRect/>
          </a:stretch>
        </p:blipFill>
        <p:spPr>
          <a:xfrm>
            <a:off x="1665919" y="2658591"/>
            <a:ext cx="4989510" cy="2744038"/>
          </a:xfrm>
        </p:spPr>
      </p:pic>
    </p:spTree>
    <p:extLst>
      <p:ext uri="{BB962C8B-B14F-4D97-AF65-F5344CB8AC3E}">
        <p14:creationId xmlns:p14="http://schemas.microsoft.com/office/powerpoint/2010/main" val="389838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is Threshold and Annotation levels??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 levels are the different non coding annotation </a:t>
            </a:r>
            <a:r>
              <a:rPr lang="en-US" dirty="0" err="1" smtClean="0"/>
              <a:t>i.e</a:t>
            </a:r>
            <a:r>
              <a:rPr lang="en-US" dirty="0" smtClean="0"/>
              <a:t> DNAISE, </a:t>
            </a:r>
            <a:r>
              <a:rPr lang="en-US" dirty="0" err="1" smtClean="0"/>
              <a:t>mehtylation</a:t>
            </a:r>
            <a:r>
              <a:rPr lang="en-US" dirty="0" smtClean="0"/>
              <a:t> marks, FATHOM5 and transcription factor</a:t>
            </a:r>
          </a:p>
          <a:p>
            <a:endParaRPr lang="en-US" dirty="0"/>
          </a:p>
          <a:p>
            <a:r>
              <a:rPr lang="en-US" dirty="0" smtClean="0"/>
              <a:t>Threshold level: Scaled to maximum delta in a phenotype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8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Intersect variants present in individual functionally annotated units and variants </a:t>
            </a:r>
          </a:p>
          <a:p>
            <a:r>
              <a:rPr lang="en-US" dirty="0" smtClean="0"/>
              <a:t>Metrics of intersection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Jaccard</a:t>
            </a:r>
            <a:r>
              <a:rPr lang="en-US" dirty="0" smtClean="0">
                <a:sym typeface="Wingdings"/>
              </a:rPr>
              <a:t> index</a:t>
            </a:r>
          </a:p>
          <a:p>
            <a:r>
              <a:rPr lang="en-US" dirty="0" smtClean="0">
                <a:sym typeface="Wingdings"/>
              </a:rPr>
              <a:t>Used to compare similarity between sample set</a:t>
            </a:r>
          </a:p>
          <a:p>
            <a:r>
              <a:rPr lang="en-US" dirty="0" smtClean="0">
                <a:sym typeface="Wingdings"/>
              </a:rPr>
              <a:t>Value between 0 and 1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5947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variants with enrichment status in all annotation level</a:t>
            </a:r>
          </a:p>
        </p:txBody>
      </p:sp>
      <p:pic>
        <p:nvPicPr>
          <p:cNvPr id="7" name="Content Placeholder 6" descr="All_threshold_al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11" b="-12411"/>
          <a:stretch>
            <a:fillRect/>
          </a:stretch>
        </p:blipFill>
        <p:spPr>
          <a:xfrm>
            <a:off x="457200" y="1417638"/>
            <a:ext cx="4038600" cy="4708525"/>
          </a:xfrm>
        </p:spPr>
      </p:pic>
      <p:pic>
        <p:nvPicPr>
          <p:cNvPr id="8" name="Content Placeholder 7" descr="TPK_threshold_al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31" b="-85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8844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variants with enrichment status in all annotation level</a:t>
            </a:r>
            <a:endParaRPr lang="en-US" dirty="0"/>
          </a:p>
        </p:txBody>
      </p:sp>
      <p:pic>
        <p:nvPicPr>
          <p:cNvPr id="5" name="Content Placeholder 4" descr="LPK_threshold_at_diffren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17" b="-7817"/>
          <a:stretch>
            <a:fillRect/>
          </a:stretch>
        </p:blipFill>
        <p:spPr>
          <a:xfrm>
            <a:off x="457200" y="1417638"/>
            <a:ext cx="4038600" cy="4525963"/>
          </a:xfrm>
        </p:spPr>
      </p:pic>
      <p:pic>
        <p:nvPicPr>
          <p:cNvPr id="6" name="Content Placeholder 5" descr="NPK_Toxocity at different threshol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00" b="-8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2156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Referering</a:t>
            </a:r>
            <a:r>
              <a:rPr lang="en-US" dirty="0" smtClean="0"/>
              <a:t> to associated excel sheet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prioritized 350 +</a:t>
            </a:r>
            <a:r>
              <a:rPr lang="en-US" dirty="0" smtClean="0">
                <a:solidFill>
                  <a:srgbClr val="FF0000"/>
                </a:solidFill>
              </a:rPr>
              <a:t>484?? </a:t>
            </a:r>
            <a:r>
              <a:rPr lang="en-US" dirty="0" smtClean="0"/>
              <a:t>Variants for high toxicity common variants </a:t>
            </a:r>
          </a:p>
          <a:p>
            <a:r>
              <a:rPr lang="en-US" dirty="0" smtClean="0"/>
              <a:t>Plus we </a:t>
            </a:r>
            <a:r>
              <a:rPr lang="en-US" dirty="0" err="1" smtClean="0"/>
              <a:t>exclusvely</a:t>
            </a:r>
            <a:r>
              <a:rPr lang="en-US" dirty="0" smtClean="0"/>
              <a:t> add variants unique to each groups</a:t>
            </a:r>
          </a:p>
          <a:p>
            <a:r>
              <a:rPr lang="en-US" dirty="0" smtClean="0"/>
              <a:t>As well as protective variants for low toxicity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50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ISP as well</a:t>
            </a:r>
          </a:p>
          <a:p>
            <a:r>
              <a:rPr lang="en-US" dirty="0" smtClean="0"/>
              <a:t>Courses: Courses and conference on non coding variants</a:t>
            </a:r>
          </a:p>
          <a:p>
            <a:r>
              <a:rPr lang="en-US" dirty="0" smtClean="0"/>
              <a:t>Genetics courses: Complex diseases </a:t>
            </a:r>
            <a:r>
              <a:rPr lang="en-US" dirty="0" smtClean="0">
                <a:sym typeface="Wingdings"/>
              </a:rPr>
              <a:t> small data, but more complex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7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Intersection between individual histone markers and whole genome sample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Content Placeholder 3" descr="Jaccard_Index_methyl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60" r="-2016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1417638"/>
            <a:ext cx="806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Histone modification ?? Does it change within the genome or chemically modified??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1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 </a:t>
            </a:r>
            <a:r>
              <a:rPr lang="en-US" dirty="0" err="1" smtClean="0"/>
              <a:t>Jaccard</a:t>
            </a:r>
            <a:r>
              <a:rPr lang="en-US" dirty="0" smtClean="0"/>
              <a:t> index for GM12878</a:t>
            </a:r>
            <a:endParaRPr lang="en-US" dirty="0"/>
          </a:p>
        </p:txBody>
      </p:sp>
      <p:pic>
        <p:nvPicPr>
          <p:cNvPr id="4" name="Content Placeholder 3" descr="Jaccard_index_TF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60" r="-201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125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factor GM12878</a:t>
            </a:r>
            <a:endParaRPr lang="en-US" dirty="0"/>
          </a:p>
        </p:txBody>
      </p:sp>
      <p:pic>
        <p:nvPicPr>
          <p:cNvPr id="6" name="Content Placeholder 5" descr="Summary_statistics_TF_GM12878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5" r="-20855"/>
          <a:stretch>
            <a:fillRect/>
          </a:stretch>
        </p:blipFill>
        <p:spPr>
          <a:xfrm>
            <a:off x="0" y="1771561"/>
            <a:ext cx="82296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6717785" y="2088943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390283 variants TFs</a:t>
            </a:r>
          </a:p>
          <a:p>
            <a:r>
              <a:rPr lang="fi-FI" dirty="0" smtClean="0"/>
              <a:t>106102  </a:t>
            </a:r>
            <a:r>
              <a:rPr lang="fi-FI" dirty="0" err="1" smtClean="0"/>
              <a:t>Singleton</a:t>
            </a:r>
            <a:endParaRPr lang="fi-FI" dirty="0" smtClean="0"/>
          </a:p>
          <a:p>
            <a:r>
              <a:rPr lang="is-IS" dirty="0" smtClean="0"/>
              <a:t>284171 Shared alleles</a:t>
            </a:r>
            <a:endParaRPr lang="fi-FI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3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29557</TotalTime>
  <Words>1794</Words>
  <Application>Microsoft Macintosh PowerPoint</Application>
  <PresentationFormat>On-screen Show (4:3)</PresentationFormat>
  <Paragraphs>418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Non coding regulatory variants  in Myelosuppression toxicity in 96 whole genome sample cohort</vt:lpstr>
      <vt:lpstr>Aim of project</vt:lpstr>
      <vt:lpstr>Preliminary analysis</vt:lpstr>
      <vt:lpstr>Different Cell type for different  phenotype mode</vt:lpstr>
      <vt:lpstr>GM12878 cell type</vt:lpstr>
      <vt:lpstr>Preliminary analysis</vt:lpstr>
      <vt:lpstr>Intersection between individual histone markers and whole genome sample </vt:lpstr>
      <vt:lpstr>TF Jaccard index for GM12878</vt:lpstr>
      <vt:lpstr>Transcription factor GM12878</vt:lpstr>
      <vt:lpstr>Analysis strategy</vt:lpstr>
      <vt:lpstr>PowerPoint Presentation</vt:lpstr>
      <vt:lpstr>Some statistics in our passed SNP variants</vt:lpstr>
      <vt:lpstr>SwedFreq vs Sample Cohort</vt:lpstr>
      <vt:lpstr>SNP Variants exclusive to sample cohort</vt:lpstr>
      <vt:lpstr>Rare and Common variants</vt:lpstr>
      <vt:lpstr>Annotation with histone modification and transcription factor in GM12878</vt:lpstr>
      <vt:lpstr>PowerPoint Presentation</vt:lpstr>
      <vt:lpstr>Further, Annotating with FANTOM5</vt:lpstr>
      <vt:lpstr>Allele Frequency in sample and Swed Freq cohort</vt:lpstr>
      <vt:lpstr>Similar observation made with allele count</vt:lpstr>
      <vt:lpstr>PowerPoint Presentation</vt:lpstr>
      <vt:lpstr>Classification of Variants</vt:lpstr>
      <vt:lpstr>Classification of variants in sample</vt:lpstr>
      <vt:lpstr>New Variant counts in each group</vt:lpstr>
      <vt:lpstr>Annotating each variants with different ENCODE and FATOM5 data</vt:lpstr>
      <vt:lpstr>Comparing annotated cell lines</vt:lpstr>
      <vt:lpstr>Annotated SNV count for each functional elements</vt:lpstr>
      <vt:lpstr>Annotated SNV count in different variant categories</vt:lpstr>
      <vt:lpstr>PowerPoint Presentation</vt:lpstr>
      <vt:lpstr>PowerPoint Presentation</vt:lpstr>
      <vt:lpstr>General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 with Gencode protein-coding regions</vt:lpstr>
      <vt:lpstr>Why bother with these annotations??</vt:lpstr>
      <vt:lpstr>Psedudogenes and Intergenic variants</vt:lpstr>
      <vt:lpstr>Snapshot of variants genecode in GM12878 (Protein_coding Common)</vt:lpstr>
      <vt:lpstr>Overlapping DNA elements in low frequency variants in GM12878</vt:lpstr>
      <vt:lpstr>Overlapping gencode and Noncoding markers in rare variants</vt:lpstr>
      <vt:lpstr>Enrichment status in Common GM12878</vt:lpstr>
      <vt:lpstr>Thus we have…</vt:lpstr>
      <vt:lpstr>Taking all the phenotypes at K=2</vt:lpstr>
      <vt:lpstr>Also seen in 3D plot</vt:lpstr>
      <vt:lpstr>Clustering results</vt:lpstr>
      <vt:lpstr>For the individual phenotypes TPK at K=2</vt:lpstr>
      <vt:lpstr>LPK at K=2</vt:lpstr>
      <vt:lpstr>Imputing toxicity score in each cluster</vt:lpstr>
      <vt:lpstr>Common variant with  ann_level 3 all toxicity group  </vt:lpstr>
      <vt:lpstr>Common variant with  ann_level 3  all toxicity group</vt:lpstr>
      <vt:lpstr>Low freq  Ann_level 3 all toxicity group </vt:lpstr>
      <vt:lpstr>Low freq  Ann_level 3 all toxicity group </vt:lpstr>
      <vt:lpstr>Rare Ann_level 3 all toxicity group </vt:lpstr>
      <vt:lpstr>Low freq  Ann_level 3 all toxicity group </vt:lpstr>
      <vt:lpstr>So.. What we learned??</vt:lpstr>
      <vt:lpstr>Hypothesis -2</vt:lpstr>
      <vt:lpstr>So what is Threshold and Annotation levels??</vt:lpstr>
      <vt:lpstr>Common variants with enrichment status in all annotation level</vt:lpstr>
      <vt:lpstr>Common variants with enrichment status in all annotation level</vt:lpstr>
      <vt:lpstr>Referering to associated excel sheet</vt:lpstr>
      <vt:lpstr>PowerPoint Presentation</vt:lpstr>
    </vt:vector>
  </TitlesOfParts>
  <Company>Science for life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Sailendra Pradhananga</dc:creator>
  <cp:lastModifiedBy>Sailendra Pradhananga</cp:lastModifiedBy>
  <cp:revision>79</cp:revision>
  <dcterms:created xsi:type="dcterms:W3CDTF">2016-11-04T10:51:50Z</dcterms:created>
  <dcterms:modified xsi:type="dcterms:W3CDTF">2017-02-20T21:35:00Z</dcterms:modified>
</cp:coreProperties>
</file>